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97"/>
  </p:notesMasterIdLst>
  <p:handoutMasterIdLst>
    <p:handoutMasterId r:id="rId98"/>
  </p:handoutMasterIdLst>
  <p:sldIdLst>
    <p:sldId id="462" r:id="rId8"/>
    <p:sldId id="463" r:id="rId9"/>
    <p:sldId id="464" r:id="rId10"/>
    <p:sldId id="466" r:id="rId11"/>
    <p:sldId id="477" r:id="rId12"/>
    <p:sldId id="631" r:id="rId13"/>
    <p:sldId id="636" r:id="rId14"/>
    <p:sldId id="632" r:id="rId15"/>
    <p:sldId id="637" r:id="rId16"/>
    <p:sldId id="638" r:id="rId17"/>
    <p:sldId id="639" r:id="rId18"/>
    <p:sldId id="640" r:id="rId19"/>
    <p:sldId id="641" r:id="rId20"/>
    <p:sldId id="471" r:id="rId21"/>
    <p:sldId id="483" r:id="rId22"/>
    <p:sldId id="642" r:id="rId23"/>
    <p:sldId id="643" r:id="rId24"/>
    <p:sldId id="644" r:id="rId25"/>
    <p:sldId id="472" r:id="rId26"/>
    <p:sldId id="484" r:id="rId27"/>
    <p:sldId id="646" r:id="rId28"/>
    <p:sldId id="648" r:id="rId29"/>
    <p:sldId id="649" r:id="rId30"/>
    <p:sldId id="645" r:id="rId31"/>
    <p:sldId id="647" r:id="rId32"/>
    <p:sldId id="654" r:id="rId33"/>
    <p:sldId id="656" r:id="rId34"/>
    <p:sldId id="655" r:id="rId35"/>
    <p:sldId id="650" r:id="rId36"/>
    <p:sldId id="657" r:id="rId37"/>
    <p:sldId id="658" r:id="rId38"/>
    <p:sldId id="659" r:id="rId39"/>
    <p:sldId id="651" r:id="rId40"/>
    <p:sldId id="660" r:id="rId41"/>
    <p:sldId id="652" r:id="rId42"/>
    <p:sldId id="661" r:id="rId43"/>
    <p:sldId id="668" r:id="rId44"/>
    <p:sldId id="664" r:id="rId45"/>
    <p:sldId id="653" r:id="rId46"/>
    <p:sldId id="662" r:id="rId47"/>
    <p:sldId id="665" r:id="rId48"/>
    <p:sldId id="666" r:id="rId49"/>
    <p:sldId id="473" r:id="rId50"/>
    <p:sldId id="667" r:id="rId51"/>
    <p:sldId id="670" r:id="rId52"/>
    <p:sldId id="671" r:id="rId53"/>
    <p:sldId id="673" r:id="rId54"/>
    <p:sldId id="672" r:id="rId55"/>
    <p:sldId id="674" r:id="rId56"/>
    <p:sldId id="669" r:id="rId57"/>
    <p:sldId id="675" r:id="rId58"/>
    <p:sldId id="700" r:id="rId59"/>
    <p:sldId id="678" r:id="rId60"/>
    <p:sldId id="679" r:id="rId61"/>
    <p:sldId id="680" r:id="rId62"/>
    <p:sldId id="681" r:id="rId63"/>
    <p:sldId id="701" r:id="rId64"/>
    <p:sldId id="682" r:id="rId65"/>
    <p:sldId id="702" r:id="rId66"/>
    <p:sldId id="703" r:id="rId67"/>
    <p:sldId id="676" r:id="rId68"/>
    <p:sldId id="683" r:id="rId69"/>
    <p:sldId id="684" r:id="rId70"/>
    <p:sldId id="704" r:id="rId71"/>
    <p:sldId id="705" r:id="rId72"/>
    <p:sldId id="677" r:id="rId73"/>
    <p:sldId id="685" r:id="rId74"/>
    <p:sldId id="627" r:id="rId75"/>
    <p:sldId id="628" r:id="rId76"/>
    <p:sldId id="687" r:id="rId77"/>
    <p:sldId id="688" r:id="rId78"/>
    <p:sldId id="707" r:id="rId79"/>
    <p:sldId id="708" r:id="rId80"/>
    <p:sldId id="706" r:id="rId81"/>
    <p:sldId id="686" r:id="rId82"/>
    <p:sldId id="690" r:id="rId83"/>
    <p:sldId id="691" r:id="rId84"/>
    <p:sldId id="689" r:id="rId85"/>
    <p:sldId id="693" r:id="rId86"/>
    <p:sldId id="694" r:id="rId87"/>
    <p:sldId id="695" r:id="rId88"/>
    <p:sldId id="696" r:id="rId89"/>
    <p:sldId id="692" r:id="rId90"/>
    <p:sldId id="697" r:id="rId91"/>
    <p:sldId id="698" r:id="rId92"/>
    <p:sldId id="699" r:id="rId93"/>
    <p:sldId id="451" r:id="rId94"/>
    <p:sldId id="452" r:id="rId95"/>
    <p:sldId id="264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D9D9D9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5400" autoAdjust="0"/>
  </p:normalViewPr>
  <p:slideViewPr>
    <p:cSldViewPr snapToGrid="0">
      <p:cViewPr varScale="1">
        <p:scale>
          <a:sx n="85" d="100"/>
          <a:sy n="85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2021/12/15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=""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=""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=""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=""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=""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=""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=""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=""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=""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=""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=""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=""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=""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=""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=""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=""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=""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=""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=""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=""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=""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=""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=""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=""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=""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=""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=""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=""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=""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=""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=""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=""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=""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=""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=""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=""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=""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=""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=""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=""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=""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runoob.com/linux/linux-command-manual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Linux_01_</a:t>
            </a:r>
            <a:r>
              <a:rPr kumimoji="1" lang="zh-CN" altLang="en-US" sz="5400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桌面操作系统</a:t>
            </a:r>
            <a:r>
              <a:rPr lang="zh-CN" altLang="en-US" dirty="0"/>
              <a:t>：所谓的桌面指的是图形化操作</a:t>
            </a:r>
            <a:r>
              <a:rPr lang="zh-CN" altLang="en-US" dirty="0" smtClean="0"/>
              <a:t>页面。</a:t>
            </a:r>
            <a:endParaRPr lang="en-US" altLang="zh-CN" dirty="0" smtClean="0"/>
          </a:p>
          <a:p>
            <a:r>
              <a:rPr lang="en-US" altLang="zh-CN" dirty="0" smtClean="0"/>
              <a:t>Mac os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Apple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Microsoft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三足鼎立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074895"/>
            <a:ext cx="527431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嵌入式操作系统</a:t>
            </a:r>
            <a:r>
              <a:rPr lang="zh-CN" altLang="en-US" dirty="0" smtClean="0">
                <a:solidFill>
                  <a:schemeClr val="tx1"/>
                </a:solidFill>
              </a:rPr>
              <a:t>：是</a:t>
            </a:r>
            <a:r>
              <a:rPr lang="zh-CN" altLang="en-US" dirty="0">
                <a:solidFill>
                  <a:schemeClr val="tx1"/>
                </a:solidFill>
              </a:rPr>
              <a:t>一</a:t>
            </a:r>
            <a:r>
              <a:rPr lang="zh-CN" altLang="en-US" dirty="0" smtClean="0">
                <a:solidFill>
                  <a:schemeClr val="tx1"/>
                </a:solidFill>
              </a:rPr>
              <a:t>种完全</a:t>
            </a:r>
            <a:r>
              <a:rPr lang="zh-CN" altLang="en-US" dirty="0">
                <a:solidFill>
                  <a:schemeClr val="tx1"/>
                </a:solidFill>
              </a:rPr>
              <a:t>嵌入受控器件内部，为特定应用而设计的专用计算机</a:t>
            </a:r>
            <a:r>
              <a:rPr lang="zh-CN" altLang="en-US" dirty="0" smtClean="0">
                <a:solidFill>
                  <a:schemeClr val="tx1"/>
                </a:solidFill>
              </a:rPr>
              <a:t>系统。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如</a:t>
            </a:r>
            <a:r>
              <a:rPr lang="en-US" altLang="zh-CN" dirty="0" err="1">
                <a:solidFill>
                  <a:schemeClr val="tx1"/>
                </a:solidFill>
              </a:rPr>
              <a:t>μClinux</a:t>
            </a:r>
            <a:r>
              <a:rPr lang="zh-CN" altLang="en-US" dirty="0">
                <a:solidFill>
                  <a:schemeClr val="tx1"/>
                </a:solidFill>
              </a:rPr>
              <a:t>（嵌入式</a:t>
            </a:r>
            <a:r>
              <a:rPr lang="en-US" altLang="zh-CN" dirty="0">
                <a:solidFill>
                  <a:schemeClr val="tx1"/>
                </a:solidFill>
              </a:rPr>
              <a:t>Linux</a:t>
            </a:r>
            <a:r>
              <a:rPr lang="zh-CN" altLang="en-US" dirty="0">
                <a:solidFill>
                  <a:schemeClr val="tx1"/>
                </a:solidFill>
              </a:rPr>
              <a:t>）、</a:t>
            </a:r>
            <a:r>
              <a:rPr lang="en-US" altLang="zh-CN" dirty="0">
                <a:solidFill>
                  <a:schemeClr val="tx1"/>
                </a:solidFill>
              </a:rPr>
              <a:t>WinCE</a:t>
            </a:r>
            <a:r>
              <a:rPr lang="zh-CN" altLang="en-US" dirty="0">
                <a:solidFill>
                  <a:schemeClr val="tx1"/>
                </a:solidFill>
              </a:rPr>
              <a:t>（微软嵌入式、移动计算平台）、</a:t>
            </a:r>
            <a:r>
              <a:rPr lang="en-US" altLang="zh-CN" dirty="0">
                <a:solidFill>
                  <a:schemeClr val="tx1"/>
                </a:solidFill>
              </a:rPr>
              <a:t>RTOS</a:t>
            </a:r>
            <a:r>
              <a:rPr lang="zh-CN" altLang="en-US" dirty="0">
                <a:solidFill>
                  <a:schemeClr val="tx1"/>
                </a:solidFill>
              </a:rPr>
              <a:t>（嵌入式实时操作系统，军事航空领域</a:t>
            </a:r>
            <a:r>
              <a:rPr lang="zh-CN" altLang="en-US" dirty="0" smtClean="0">
                <a:solidFill>
                  <a:schemeClr val="tx1"/>
                </a:solidFill>
              </a:rPr>
              <a:t>）等。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zh-CN" altLang="en-US" dirty="0">
                <a:solidFill>
                  <a:schemeClr val="tx1"/>
                </a:solidFill>
              </a:rPr>
              <a:t>工业、军事、航空等领域使用较多。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237130" y="3801384"/>
            <a:ext cx="4434296" cy="2253186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6831105" y="3772156"/>
            <a:ext cx="4356848" cy="23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服务器</a:t>
            </a:r>
            <a:r>
              <a:rPr lang="zh-CN" altLang="en-US" dirty="0" smtClean="0">
                <a:solidFill>
                  <a:srgbClr val="C00000"/>
                </a:solidFill>
              </a:rPr>
              <a:t>操作系统</a:t>
            </a:r>
            <a:r>
              <a:rPr lang="zh-CN" altLang="en-US" dirty="0" smtClean="0">
                <a:solidFill>
                  <a:schemeClr val="tx1"/>
                </a:solidFill>
              </a:rPr>
              <a:t>：一般</a:t>
            </a:r>
            <a:r>
              <a:rPr lang="zh-CN" altLang="en-US" dirty="0">
                <a:solidFill>
                  <a:schemeClr val="tx1"/>
                </a:solidFill>
              </a:rPr>
              <a:t>指的是安装在大型计算机上的</a:t>
            </a:r>
            <a:r>
              <a:rPr lang="zh-CN" altLang="en-US" dirty="0" smtClean="0">
                <a:solidFill>
                  <a:schemeClr val="tx1"/>
                </a:solidFill>
              </a:rPr>
              <a:t>操作系统。比如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服务器、应用服务器和数据库服务器等，是企业</a:t>
            </a: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系统的基础架构平台。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主要</a:t>
            </a:r>
            <a:r>
              <a:rPr lang="zh-CN" altLang="en-US" dirty="0">
                <a:solidFill>
                  <a:schemeClr val="tx1"/>
                </a:solidFill>
              </a:rPr>
              <a:t>分为四大流派：</a:t>
            </a:r>
            <a:r>
              <a:rPr lang="en-US" altLang="zh-CN" dirty="0">
                <a:solidFill>
                  <a:schemeClr val="tx1"/>
                </a:solidFill>
              </a:rPr>
              <a:t>Unix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Windows Server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Netware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1026" name="Picture 2" descr="Differences Between Linux and Windows Servers - Bake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91" y="3053970"/>
            <a:ext cx="6251575" cy="32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移动</a:t>
            </a:r>
            <a:r>
              <a:rPr lang="zh-CN" altLang="en-US" dirty="0" smtClean="0">
                <a:solidFill>
                  <a:srgbClr val="C00000"/>
                </a:solidFill>
              </a:rPr>
              <a:t>设备操作系统</a:t>
            </a:r>
            <a:r>
              <a:rPr lang="zh-CN" altLang="en-US" dirty="0" smtClean="0">
                <a:solidFill>
                  <a:schemeClr val="tx1"/>
                </a:solidFill>
              </a:rPr>
              <a:t>：主要</a:t>
            </a:r>
            <a:r>
              <a:rPr lang="zh-CN" altLang="en-US" dirty="0">
                <a:solidFill>
                  <a:schemeClr val="tx1"/>
                </a:solidFill>
              </a:rPr>
              <a:t>应用在智能</a:t>
            </a:r>
            <a:r>
              <a:rPr lang="zh-CN" altLang="en-US" dirty="0" smtClean="0">
                <a:solidFill>
                  <a:schemeClr val="tx1"/>
                </a:solidFill>
              </a:rPr>
              <a:t>手机、平板等智能设备上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主要</a:t>
            </a: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>
                <a:solidFill>
                  <a:schemeClr val="tx1"/>
                </a:solidFill>
              </a:rPr>
              <a:t>Android</a:t>
            </a:r>
            <a:r>
              <a:rPr lang="zh-CN" altLang="en-US" dirty="0">
                <a:solidFill>
                  <a:schemeClr val="tx1"/>
                </a:solidFill>
              </a:rPr>
              <a:t>（谷歌）、</a:t>
            </a:r>
            <a:r>
              <a:rPr lang="en-US" altLang="zh-CN" dirty="0">
                <a:solidFill>
                  <a:schemeClr val="tx1"/>
                </a:solidFill>
              </a:rPr>
              <a:t>iOS</a:t>
            </a:r>
            <a:r>
              <a:rPr lang="zh-CN" altLang="en-US" dirty="0">
                <a:solidFill>
                  <a:schemeClr val="tx1"/>
                </a:solidFill>
              </a:rPr>
              <a:t>（苹果）、</a:t>
            </a:r>
            <a:r>
              <a:rPr lang="en-US" altLang="zh-CN" dirty="0">
                <a:solidFill>
                  <a:schemeClr val="tx1"/>
                </a:solidFill>
              </a:rPr>
              <a:t>Symbian</a:t>
            </a:r>
            <a:r>
              <a:rPr lang="zh-CN" altLang="en-US" dirty="0">
                <a:solidFill>
                  <a:schemeClr val="tx1"/>
                </a:solidFill>
              </a:rPr>
              <a:t>（诺基亚）、</a:t>
            </a:r>
            <a:r>
              <a:rPr lang="en-US" altLang="zh-CN" dirty="0">
                <a:solidFill>
                  <a:schemeClr val="tx1"/>
                </a:solidFill>
              </a:rPr>
              <a:t>BlackBerry OS</a:t>
            </a:r>
            <a:r>
              <a:rPr lang="zh-CN" altLang="en-US" dirty="0">
                <a:solidFill>
                  <a:schemeClr val="tx1"/>
                </a:solidFill>
              </a:rPr>
              <a:t>（黑莓）、</a:t>
            </a:r>
            <a:r>
              <a:rPr lang="en-US" altLang="zh-CN" dirty="0">
                <a:solidFill>
                  <a:schemeClr val="tx1"/>
                </a:solidFill>
              </a:rPr>
              <a:t>windows mobile</a:t>
            </a:r>
            <a:r>
              <a:rPr lang="zh-CN" altLang="en-US" dirty="0">
                <a:solidFill>
                  <a:schemeClr val="tx1"/>
                </a:solidFill>
              </a:rPr>
              <a:t>（微软）、</a:t>
            </a:r>
            <a:r>
              <a:rPr lang="en-US" altLang="zh-CN" dirty="0">
                <a:solidFill>
                  <a:schemeClr val="tx1"/>
                </a:solidFill>
              </a:rPr>
              <a:t>Harmony</a:t>
            </a:r>
            <a:r>
              <a:rPr lang="zh-CN" altLang="en-US" dirty="0">
                <a:solidFill>
                  <a:schemeClr val="tx1"/>
                </a:solidFill>
              </a:rPr>
              <a:t>（华为鸿蒙）等。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524" y="3214648"/>
            <a:ext cx="5274310" cy="30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Linux</a:t>
            </a:r>
            <a:r>
              <a:rPr lang="zh-CN" altLang="en-US" dirty="0">
                <a:solidFill>
                  <a:schemeClr val="tx1"/>
                </a:solidFill>
              </a:rPr>
              <a:t>操作系统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起源与发展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内核</a:t>
            </a:r>
            <a:r>
              <a:rPr lang="en-US" altLang="zh-CN" dirty="0" smtClean="0">
                <a:solidFill>
                  <a:schemeClr val="tx1"/>
                </a:solidFill>
              </a:rPr>
              <a:t>Kernel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发行版本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Unix</a:t>
            </a:r>
            <a:r>
              <a:rPr lang="zh-CN" altLang="en-US" dirty="0" smtClean="0"/>
              <a:t>系统是</a:t>
            </a:r>
            <a:r>
              <a:rPr lang="zh-CN" altLang="en-US" dirty="0"/>
              <a:t>较早被广泛使用的计算机操作系统之一，由</a:t>
            </a:r>
            <a:r>
              <a:rPr lang="en-US" altLang="zh-CN" dirty="0"/>
              <a:t>Ken Thompson</a:t>
            </a:r>
            <a:r>
              <a:rPr lang="zh-CN" altLang="en-US" dirty="0"/>
              <a:t>在</a:t>
            </a:r>
            <a:r>
              <a:rPr lang="en-US" altLang="zh-CN" dirty="0"/>
              <a:t>AT&amp;T</a:t>
            </a:r>
            <a:r>
              <a:rPr lang="zh-CN" altLang="en-US" dirty="0"/>
              <a:t>贝尔实验室实现；</a:t>
            </a:r>
            <a:endParaRPr lang="en-US" altLang="zh-CN" dirty="0" smtClean="0"/>
          </a:p>
          <a:p>
            <a:r>
              <a:rPr lang="en-US" altLang="zh-CN" dirty="0" smtClean="0"/>
              <a:t>Unix</a:t>
            </a:r>
            <a:r>
              <a:rPr lang="zh-CN" altLang="en-US" dirty="0" smtClean="0"/>
              <a:t>系统后续发展中，因开源，版权</a:t>
            </a:r>
            <a:r>
              <a:rPr lang="zh-CN" altLang="en-US" dirty="0"/>
              <a:t>等</a:t>
            </a:r>
            <a:r>
              <a:rPr lang="zh-CN" altLang="en-US" dirty="0" smtClean="0"/>
              <a:t>问题陷入不断纠纷，延伸出不同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版本；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1991</a:t>
            </a:r>
            <a:r>
              <a:rPr lang="zh-CN" altLang="en-US" dirty="0"/>
              <a:t>年芬兰学生</a:t>
            </a:r>
            <a:r>
              <a:rPr lang="en-US" altLang="zh-CN" dirty="0">
                <a:solidFill>
                  <a:srgbClr val="C00000"/>
                </a:solidFill>
              </a:rPr>
              <a:t>Linus </a:t>
            </a:r>
            <a:r>
              <a:rPr lang="en-US" altLang="zh-CN" dirty="0" smtClean="0">
                <a:solidFill>
                  <a:srgbClr val="C00000"/>
                </a:solidFill>
              </a:rPr>
              <a:t>Torvalds</a:t>
            </a:r>
            <a:r>
              <a:rPr lang="zh-CN" altLang="en-US" dirty="0" smtClean="0"/>
              <a:t>发布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系统第一个版本，</a:t>
            </a:r>
            <a:r>
              <a:rPr lang="en-US" altLang="zh-CN" dirty="0"/>
              <a:t> </a:t>
            </a:r>
            <a:r>
              <a:rPr lang="zh-CN" altLang="en-US" dirty="0" smtClean="0"/>
              <a:t>遵循</a:t>
            </a:r>
            <a:r>
              <a:rPr lang="en-US" altLang="zh-CN" dirty="0" smtClean="0"/>
              <a:t>GPL</a:t>
            </a:r>
            <a:r>
              <a:rPr lang="zh-CN" altLang="en-US" dirty="0" smtClean="0"/>
              <a:t>协议（</a:t>
            </a:r>
            <a:r>
              <a:rPr lang="zh-CN" altLang="en-US" dirty="0"/>
              <a:t>通用公共许可证</a:t>
            </a:r>
            <a:r>
              <a:rPr lang="zh-CN" altLang="en-US" dirty="0" smtClean="0"/>
              <a:t>），</a:t>
            </a:r>
            <a:r>
              <a:rPr lang="zh-CN" altLang="en-US" dirty="0" smtClean="0">
                <a:solidFill>
                  <a:srgbClr val="C00000"/>
                </a:solidFill>
              </a:rPr>
              <a:t>开源免费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是</a:t>
            </a:r>
            <a:r>
              <a:rPr lang="zh-CN" altLang="en-US" dirty="0"/>
              <a:t>一个</a:t>
            </a:r>
            <a:r>
              <a:rPr lang="zh-CN" altLang="en-US" dirty="0" smtClean="0">
                <a:solidFill>
                  <a:srgbClr val="C00000"/>
                </a:solidFill>
              </a:rPr>
              <a:t>类似</a:t>
            </a:r>
            <a:r>
              <a:rPr lang="en-US" altLang="zh-CN" dirty="0" smtClean="0">
                <a:solidFill>
                  <a:srgbClr val="C00000"/>
                </a:solidFill>
              </a:rPr>
              <a:t>Unix</a:t>
            </a:r>
            <a:r>
              <a:rPr lang="zh-CN" altLang="en-US" dirty="0" smtClean="0"/>
              <a:t>的</a:t>
            </a:r>
            <a:r>
              <a:rPr lang="zh-CN" altLang="en-US" dirty="0"/>
              <a:t>操作系统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</a:t>
            </a:r>
            <a:r>
              <a:rPr lang="zh-CN" altLang="en-US" dirty="0"/>
              <a:t>初衷就是要</a:t>
            </a:r>
            <a:r>
              <a:rPr lang="zh-CN" altLang="en-US" dirty="0" smtClean="0"/>
              <a:t>替代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，并</a:t>
            </a:r>
            <a:r>
              <a:rPr lang="zh-CN" altLang="en-US" dirty="0"/>
              <a:t>在功能和用户体验上进行优化，</a:t>
            </a:r>
            <a:r>
              <a:rPr lang="zh-CN" altLang="en-US" dirty="0" smtClean="0"/>
              <a:t>所以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模仿了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（</a:t>
            </a:r>
            <a:r>
              <a:rPr lang="zh-CN" altLang="en-US" dirty="0"/>
              <a:t>但并没有</a:t>
            </a:r>
            <a:r>
              <a:rPr lang="zh-CN" altLang="en-US" dirty="0" smtClean="0"/>
              <a:t>抄袭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的</a:t>
            </a:r>
            <a:r>
              <a:rPr lang="zh-CN" altLang="en-US" dirty="0"/>
              <a:t>源码），</a:t>
            </a:r>
            <a:r>
              <a:rPr lang="zh-CN" altLang="en-US" dirty="0" smtClean="0"/>
              <a:t>使得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在</a:t>
            </a:r>
            <a:r>
              <a:rPr lang="zh-CN" altLang="en-US" dirty="0"/>
              <a:t>外观和交互上</a:t>
            </a:r>
            <a:r>
              <a:rPr lang="zh-CN" altLang="en-US" dirty="0" smtClean="0"/>
              <a:t>与</a:t>
            </a:r>
            <a:r>
              <a:rPr lang="en-US" altLang="zh-CN" dirty="0"/>
              <a:t>Unix</a:t>
            </a:r>
            <a:r>
              <a:rPr lang="zh-CN" altLang="en-US" dirty="0" smtClean="0"/>
              <a:t>非常</a:t>
            </a:r>
            <a:r>
              <a:rPr lang="zh-CN" altLang="en-US" dirty="0"/>
              <a:t>类似。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起源与发展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253069" y="3959711"/>
            <a:ext cx="36652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操作系统的核心部分简称内核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第一版本独立内核由</a:t>
            </a:r>
            <a:r>
              <a:rPr lang="en-US" altLang="zh-CN" dirty="0"/>
              <a:t>Linus Torvalds</a:t>
            </a:r>
            <a:r>
              <a:rPr lang="zh-CN" altLang="en-US" dirty="0"/>
              <a:t>开发</a:t>
            </a:r>
            <a:r>
              <a:rPr lang="zh-CN" altLang="en-US" dirty="0" smtClean="0"/>
              <a:t>实现，约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行代码；</a:t>
            </a:r>
            <a:endParaRPr lang="en-US" altLang="zh-CN" dirty="0" smtClean="0"/>
          </a:p>
          <a:p>
            <a:r>
              <a:rPr lang="zh-CN" altLang="en-US" dirty="0" smtClean="0"/>
              <a:t>后续</a:t>
            </a:r>
            <a:r>
              <a:rPr lang="en-US" altLang="zh-CN" dirty="0"/>
              <a:t>Linus Torvalds</a:t>
            </a:r>
            <a:r>
              <a:rPr lang="zh-CN" altLang="en-US" dirty="0" smtClean="0"/>
              <a:t>公开了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内核代码</a:t>
            </a:r>
            <a:r>
              <a:rPr lang="zh-CN" altLang="en-US" dirty="0"/>
              <a:t>，并邀请他人一起</a:t>
            </a:r>
            <a:r>
              <a:rPr lang="zh-CN" altLang="en-US" dirty="0" smtClean="0"/>
              <a:t>完善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；现在只有</a:t>
            </a:r>
            <a:r>
              <a:rPr lang="en-US" altLang="zh-CN" dirty="0" smtClean="0"/>
              <a:t>2%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核心</a:t>
            </a:r>
            <a:r>
              <a:rPr lang="zh-CN" altLang="en-US" dirty="0"/>
              <a:t>代码是</a:t>
            </a:r>
            <a:r>
              <a:rPr lang="zh-CN" altLang="en-US" dirty="0" smtClean="0"/>
              <a:t>由</a:t>
            </a:r>
            <a:r>
              <a:rPr lang="en-US" altLang="zh-CN" dirty="0"/>
              <a:t>Linus Torvalds</a:t>
            </a:r>
            <a:r>
              <a:rPr lang="zh-CN" altLang="en-US" dirty="0" smtClean="0"/>
              <a:t>自己编写，但是仍然拥有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内核且</a:t>
            </a:r>
            <a:r>
              <a:rPr lang="zh-CN" altLang="en-US" dirty="0"/>
              <a:t>保留了</a:t>
            </a:r>
            <a:r>
              <a:rPr lang="zh-CN" altLang="en-US" dirty="0">
                <a:solidFill>
                  <a:schemeClr val="tx1"/>
                </a:solidFill>
              </a:rPr>
              <a:t>选择新代码和需要合并</a:t>
            </a:r>
            <a:r>
              <a:rPr lang="zh-CN" altLang="en-US" dirty="0"/>
              <a:t>的新方法的</a:t>
            </a:r>
            <a:r>
              <a:rPr lang="zh-CN" altLang="en-US" dirty="0">
                <a:solidFill>
                  <a:srgbClr val="C00000"/>
                </a:solidFill>
              </a:rPr>
              <a:t>最终裁定</a:t>
            </a:r>
            <a:r>
              <a:rPr lang="zh-CN" altLang="en-US" dirty="0" smtClean="0">
                <a:solidFill>
                  <a:srgbClr val="C00000"/>
                </a:solidFill>
              </a:rPr>
              <a:t>权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92D050"/>
                </a:solidFill>
              </a:rPr>
              <a:t>Linux</a:t>
            </a:r>
            <a:r>
              <a:rPr lang="zh-CN" altLang="en-US" dirty="0" smtClean="0">
                <a:solidFill>
                  <a:srgbClr val="92D050"/>
                </a:solidFill>
              </a:rPr>
              <a:t>操作系统</a:t>
            </a:r>
            <a:r>
              <a:rPr lang="en-US" altLang="zh-CN" dirty="0" smtClean="0">
                <a:solidFill>
                  <a:srgbClr val="92D050"/>
                </a:solidFill>
              </a:rPr>
              <a:t> = linux</a:t>
            </a:r>
            <a:r>
              <a:rPr lang="zh-CN" altLang="en-US" dirty="0" smtClean="0">
                <a:solidFill>
                  <a:srgbClr val="92D050"/>
                </a:solidFill>
              </a:rPr>
              <a:t> </a:t>
            </a:r>
            <a:r>
              <a:rPr lang="en-US" altLang="zh-CN" dirty="0" smtClean="0">
                <a:solidFill>
                  <a:srgbClr val="92D050"/>
                </a:solidFill>
              </a:rPr>
              <a:t>Kernel + GNU </a:t>
            </a:r>
            <a:r>
              <a:rPr lang="zh-CN" altLang="en-US" dirty="0">
                <a:solidFill>
                  <a:srgbClr val="92D050"/>
                </a:solidFill>
              </a:rPr>
              <a:t>软件及</a:t>
            </a:r>
            <a:r>
              <a:rPr lang="zh-CN" altLang="en-US" dirty="0" smtClean="0">
                <a:solidFill>
                  <a:srgbClr val="92D050"/>
                </a:solidFill>
              </a:rPr>
              <a:t>系统软件 </a:t>
            </a:r>
            <a:r>
              <a:rPr lang="en-US" altLang="zh-CN" dirty="0" smtClean="0">
                <a:solidFill>
                  <a:srgbClr val="92D050"/>
                </a:solidFill>
              </a:rPr>
              <a:t>+ </a:t>
            </a:r>
            <a:r>
              <a:rPr lang="zh-CN" altLang="en-US" dirty="0" smtClean="0">
                <a:solidFill>
                  <a:srgbClr val="92D050"/>
                </a:solidFill>
              </a:rPr>
              <a:t>必要</a:t>
            </a:r>
            <a:r>
              <a:rPr lang="zh-CN" altLang="en-US" dirty="0">
                <a:solidFill>
                  <a:srgbClr val="92D050"/>
                </a:solidFill>
              </a:rPr>
              <a:t>的</a:t>
            </a:r>
            <a:r>
              <a:rPr lang="zh-CN" altLang="en-US" dirty="0" smtClean="0">
                <a:solidFill>
                  <a:srgbClr val="92D050"/>
                </a:solidFill>
              </a:rPr>
              <a:t>应用程序</a:t>
            </a:r>
            <a:endParaRPr lang="en-US" altLang="zh-CN" dirty="0" smtClean="0">
              <a:solidFill>
                <a:srgbClr val="92D050"/>
              </a:solidFill>
            </a:endParaRPr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选择</a:t>
            </a:r>
            <a:r>
              <a:rPr lang="zh-CN" altLang="en-US" dirty="0"/>
              <a:t>企鹅图案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Logo</a:t>
            </a:r>
            <a:r>
              <a:rPr lang="zh-CN" altLang="en-US" dirty="0"/>
              <a:t>，其含义是：开放源代码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像企鹅一样为</a:t>
            </a:r>
            <a:r>
              <a:rPr lang="zh-CN" altLang="en-US" dirty="0"/>
              <a:t>全人类共同</a:t>
            </a:r>
            <a:r>
              <a:rPr lang="zh-CN" altLang="en-US" dirty="0" smtClean="0"/>
              <a:t>所有。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内核</a:t>
            </a:r>
            <a:r>
              <a:rPr lang="en-US" altLang="zh-CN" dirty="0" smtClean="0"/>
              <a:t>Kernel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834859" y="3908613"/>
            <a:ext cx="4501639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发行版就是由</a:t>
            </a:r>
            <a:r>
              <a:rPr lang="en-US" altLang="zh-CN" dirty="0"/>
              <a:t>Linux</a:t>
            </a:r>
            <a:r>
              <a:rPr lang="zh-CN" altLang="en-US" dirty="0"/>
              <a:t>内核与各种常用软件的集合</a:t>
            </a:r>
            <a:r>
              <a:rPr lang="zh-CN" altLang="en-US" dirty="0" smtClean="0"/>
              <a:t>产品，如今</a:t>
            </a:r>
            <a:r>
              <a:rPr lang="zh-CN" altLang="en-US" dirty="0"/>
              <a:t>全球大约有数百款的</a:t>
            </a:r>
            <a:r>
              <a:rPr lang="en-US" altLang="zh-CN" dirty="0"/>
              <a:t>Linux</a:t>
            </a:r>
            <a:r>
              <a:rPr lang="zh-CN" altLang="en-US" dirty="0"/>
              <a:t>发行版本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从大的方面来说，</a:t>
            </a:r>
            <a:r>
              <a:rPr lang="en-US" altLang="zh-CN" dirty="0"/>
              <a:t>Linux</a:t>
            </a:r>
            <a:r>
              <a:rPr lang="zh-CN" altLang="en-US" dirty="0"/>
              <a:t>发行版可大致分为 </a:t>
            </a:r>
            <a:r>
              <a:rPr lang="zh-CN" altLang="en-US" dirty="0">
                <a:solidFill>
                  <a:srgbClr val="C00000"/>
                </a:solidFill>
              </a:rPr>
              <a:t>个人桌面版 </a:t>
            </a:r>
            <a:r>
              <a:rPr lang="zh-CN" altLang="en-US" dirty="0"/>
              <a:t>和 </a:t>
            </a:r>
            <a:r>
              <a:rPr lang="zh-CN" altLang="en-US" dirty="0">
                <a:solidFill>
                  <a:srgbClr val="C00000"/>
                </a:solidFill>
              </a:rPr>
              <a:t>企业服务器版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个人桌面版中</a:t>
            </a:r>
            <a:r>
              <a:rPr lang="zh-CN" altLang="en-US" dirty="0"/>
              <a:t>，</a:t>
            </a:r>
            <a:r>
              <a:rPr lang="en-US" altLang="zh-CN" dirty="0" smtClean="0"/>
              <a:t>Ubuntu</a:t>
            </a:r>
            <a:r>
              <a:rPr lang="zh-CN" altLang="en-US" dirty="0" smtClean="0"/>
              <a:t>成熟度颇高较受欢迎，而</a:t>
            </a:r>
            <a:r>
              <a:rPr lang="en-US" altLang="zh-CN" dirty="0" smtClean="0"/>
              <a:t>Redhat</a:t>
            </a:r>
            <a:r>
              <a:rPr lang="zh-CN" altLang="en-US" dirty="0" smtClean="0"/>
              <a:t>（红帽系列）及其延伸版本（</a:t>
            </a:r>
            <a:r>
              <a:rPr lang="en-US" altLang="zh-CN" dirty="0" smtClean="0"/>
              <a:t>Centos</a:t>
            </a:r>
            <a:r>
              <a:rPr lang="zh-CN" altLang="en-US" dirty="0" smtClean="0"/>
              <a:t>）凭借稳定的性能在企业服务器中占比很大。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发行版本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206564" y="3555685"/>
            <a:ext cx="5758229" cy="26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VMwareWorkstation</a:t>
            </a:r>
            <a:r>
              <a:rPr lang="zh-CN" altLang="en-US" dirty="0">
                <a:solidFill>
                  <a:schemeClr val="tx1"/>
                </a:solidFill>
              </a:rPr>
              <a:t>虚拟机使用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操作系统概述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操作系统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/>
              <a:t>VMware Workstation</a:t>
            </a:r>
            <a:r>
              <a:rPr lang="zh-CN" altLang="en-US" dirty="0" smtClean="0">
                <a:solidFill>
                  <a:schemeClr val="tx1"/>
                </a:solidFill>
              </a:rPr>
              <a:t>虚拟机使用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常用基础命令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vi/vim</a:t>
            </a:r>
            <a:r>
              <a:rPr lang="zh-CN" altLang="en-US" dirty="0" smtClean="0">
                <a:solidFill>
                  <a:schemeClr val="tx1"/>
                </a:solidFill>
              </a:rPr>
              <a:t>文本编辑器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场景：如何组建局域网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了解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虚拟组件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VMware 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场景：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SSH</a:t>
            </a:r>
            <a:r>
              <a:rPr lang="zh-CN" altLang="en-US" dirty="0" smtClean="0">
                <a:solidFill>
                  <a:schemeClr val="tx1"/>
                </a:solidFill>
              </a:rPr>
              <a:t>协议与远程访问</a:t>
            </a:r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远程文件上传下载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局域网需要哪些硬件组成？</a:t>
            </a:r>
            <a:endParaRPr lang="en-US" altLang="zh-CN" dirty="0" smtClean="0"/>
          </a:p>
          <a:p>
            <a:r>
              <a:rPr lang="zh-CN" altLang="en-US" dirty="0" smtClean="0"/>
              <a:t>局域网中的网络环境如何决定？</a:t>
            </a:r>
            <a:endParaRPr lang="en-US" altLang="zh-CN" dirty="0" smtClean="0"/>
          </a:p>
          <a:p>
            <a:r>
              <a:rPr lang="zh-CN" altLang="en-US" dirty="0" smtClean="0"/>
              <a:t>此处局域网侧重于机房中服务器有线组成的环境。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如何组建</a:t>
            </a:r>
            <a:r>
              <a:rPr lang="zh-CN" altLang="en-US" dirty="0" smtClean="0"/>
              <a:t>局域网？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2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服务器</a:t>
            </a:r>
            <a:endParaRPr lang="en-US" altLang="zh-CN" dirty="0" smtClean="0"/>
          </a:p>
          <a:p>
            <a:r>
              <a:rPr lang="zh-CN" altLang="en-US" dirty="0" smtClean="0"/>
              <a:t>交换机</a:t>
            </a:r>
            <a:endParaRPr lang="en-US" altLang="zh-CN" dirty="0" smtClean="0"/>
          </a:p>
          <a:p>
            <a:r>
              <a:rPr lang="zh-CN" altLang="en-US" dirty="0" smtClean="0"/>
              <a:t>网线</a:t>
            </a:r>
            <a:endParaRPr lang="en-US" altLang="zh-CN" dirty="0" smtClean="0"/>
          </a:p>
          <a:p>
            <a:r>
              <a:rPr lang="zh-CN" altLang="en-US" dirty="0" smtClean="0"/>
              <a:t>机架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如何组建局域网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硬件组成</a:t>
            </a:r>
            <a:endParaRPr lang="zh-CN" altLang="en-US" dirty="0"/>
          </a:p>
        </p:txBody>
      </p:sp>
      <p:pic>
        <p:nvPicPr>
          <p:cNvPr id="2050" name="Picture 2" descr="Network Servers | Computer Server | Blade, Rack &amp;amp; Tower | In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525" y="970655"/>
            <a:ext cx="4642109" cy="278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42" y="3350960"/>
            <a:ext cx="3920612" cy="1270932"/>
          </a:xfrm>
          <a:prstGeom prst="rect">
            <a:avLst/>
          </a:prstGeom>
        </p:spPr>
      </p:pic>
      <p:pic>
        <p:nvPicPr>
          <p:cNvPr id="2056" name="Picture 8" descr="机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48" y="4129170"/>
            <a:ext cx="3532754" cy="21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服务器放置在机架机柜上，通过网线共同插入交换机组建成局域网；</a:t>
            </a:r>
            <a:endParaRPr lang="en-US" altLang="zh-CN" dirty="0" smtClean="0"/>
          </a:p>
          <a:p>
            <a:r>
              <a:rPr lang="zh-CN" altLang="en-US" dirty="0" smtClean="0"/>
              <a:t>整个局域网内</a:t>
            </a:r>
            <a:r>
              <a:rPr lang="zh-CN" altLang="en-US" dirty="0" smtClean="0">
                <a:solidFill>
                  <a:srgbClr val="FF0000"/>
                </a:solidFill>
              </a:rPr>
              <a:t>网络环境（网段、</a:t>
            </a:r>
            <a:r>
              <a:rPr lang="en-US" altLang="zh-CN" dirty="0" smtClean="0">
                <a:solidFill>
                  <a:srgbClr val="FF0000"/>
                </a:solidFill>
              </a:rPr>
              <a:t>IP</a:t>
            </a:r>
            <a:r>
              <a:rPr lang="zh-CN" altLang="en-US" dirty="0" smtClean="0">
                <a:solidFill>
                  <a:srgbClr val="FF0000"/>
                </a:solidFill>
              </a:rPr>
              <a:t>等信息）由交换机设定控制</a:t>
            </a:r>
            <a:r>
              <a:rPr lang="zh-CN" altLang="en-US" dirty="0" smtClean="0"/>
              <a:t>，服务器之间可通过交换机互相通信；</a:t>
            </a:r>
            <a:endParaRPr lang="en-US" altLang="zh-CN" dirty="0" smtClean="0"/>
          </a:p>
          <a:p>
            <a:r>
              <a:rPr lang="zh-CN" altLang="en-US" dirty="0"/>
              <a:t>多</a:t>
            </a:r>
            <a:r>
              <a:rPr lang="zh-CN" altLang="en-US" dirty="0" smtClean="0"/>
              <a:t>个局域网之间再通过交换机连接，形成具有</a:t>
            </a:r>
            <a:r>
              <a:rPr lang="zh-CN" altLang="en-US" dirty="0" smtClean="0">
                <a:solidFill>
                  <a:srgbClr val="FF0000"/>
                </a:solidFill>
              </a:rPr>
              <a:t>网络拓扑</a:t>
            </a:r>
            <a:r>
              <a:rPr lang="zh-CN" altLang="en-US" dirty="0" smtClean="0"/>
              <a:t>结构的广域网。</a:t>
            </a:r>
            <a:endParaRPr lang="en-US" altLang="zh-CN" dirty="0" smtClean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如何组建局域网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网络环境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16" y="3473927"/>
            <a:ext cx="4618120" cy="279678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16032" y="3411174"/>
            <a:ext cx="35317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网    段：</a:t>
            </a:r>
            <a:r>
              <a:rPr lang="en-US" altLang="zh-CN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192.168.1.0</a:t>
            </a:r>
            <a:endParaRPr lang="en-US" altLang="zh-CN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子网掩码：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255.255.255.0</a:t>
            </a:r>
            <a:endParaRPr lang="zh-CN" alt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98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场景：如何组建局域网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了解</a:t>
            </a:r>
            <a:r>
              <a:rPr lang="en-US" altLang="zh-CN" dirty="0" smtClean="0">
                <a:solidFill>
                  <a:srgbClr val="FF0000"/>
                </a:solidFill>
              </a:rPr>
              <a:t>VMware</a:t>
            </a:r>
            <a:r>
              <a:rPr lang="zh-CN" altLang="en-US" dirty="0" smtClean="0">
                <a:solidFill>
                  <a:srgbClr val="FF0000"/>
                </a:solidFill>
              </a:rPr>
              <a:t>虚拟组件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VMware 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场景：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SSH</a:t>
            </a:r>
            <a:r>
              <a:rPr lang="zh-CN" altLang="en-US" dirty="0" smtClean="0">
                <a:solidFill>
                  <a:schemeClr val="tx1"/>
                </a:solidFill>
              </a:rPr>
              <a:t>协议与远程访问</a:t>
            </a:r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远程文件上传下载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VMware</a:t>
            </a:r>
            <a:r>
              <a:rPr lang="zh-CN" altLang="en-US" dirty="0" smtClean="0"/>
              <a:t>的核心功能就是：通过对</a:t>
            </a:r>
            <a:r>
              <a:rPr lang="zh-CN" altLang="en-US" dirty="0" smtClean="0">
                <a:solidFill>
                  <a:srgbClr val="FF0000"/>
                </a:solidFill>
              </a:rPr>
              <a:t>硬件资源的虚拟</a:t>
            </a:r>
            <a:r>
              <a:rPr lang="zh-CN" altLang="en-US" dirty="0" smtClean="0"/>
              <a:t>，在</a:t>
            </a:r>
            <a:r>
              <a:rPr lang="zh-CN" altLang="en-US" dirty="0"/>
              <a:t>一</a:t>
            </a:r>
            <a:r>
              <a:rPr lang="zh-CN" altLang="en-US" dirty="0" smtClean="0"/>
              <a:t>台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上运行</a:t>
            </a:r>
            <a:r>
              <a:rPr lang="zh-CN" altLang="en-US" dirty="0"/>
              <a:t>其他</a:t>
            </a:r>
            <a:r>
              <a:rPr lang="zh-CN" altLang="en-US" dirty="0" smtClean="0"/>
              <a:t>隔离操作系统；</a:t>
            </a:r>
            <a:endParaRPr lang="en-US" altLang="zh-CN" dirty="0" smtClean="0"/>
          </a:p>
          <a:p>
            <a:r>
              <a:rPr lang="zh-CN" altLang="en-US" dirty="0" smtClean="0"/>
              <a:t>隔离出来的操作系统虽然是虚拟的，但是硬件组成与功能上与物理实体机完全一致；</a:t>
            </a:r>
            <a:endParaRPr lang="en-US" altLang="zh-CN" dirty="0" smtClean="0"/>
          </a:p>
          <a:p>
            <a:r>
              <a:rPr lang="en-US" altLang="zh-CN" dirty="0" smtClean="0"/>
              <a:t>VMware</a:t>
            </a:r>
            <a:r>
              <a:rPr lang="zh-CN" altLang="en-US" dirty="0" smtClean="0"/>
              <a:t>虚拟组件包括：</a:t>
            </a:r>
            <a:r>
              <a:rPr lang="zh-CN" altLang="en-US" dirty="0" smtClean="0">
                <a:solidFill>
                  <a:srgbClr val="00B050"/>
                </a:solidFill>
              </a:rPr>
              <a:t>网卡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B050"/>
                </a:solidFill>
              </a:rPr>
              <a:t>交换机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B050"/>
                </a:solidFill>
              </a:rPr>
              <a:t>网桥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00B050"/>
                </a:solidFill>
              </a:rPr>
              <a:t>DHCP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00B050"/>
                </a:solidFill>
              </a:rPr>
              <a:t>NAT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00B050"/>
                </a:solidFill>
              </a:rPr>
              <a:t>PC</a:t>
            </a:r>
            <a:r>
              <a:rPr lang="zh-CN" altLang="en-US" dirty="0" smtClean="0">
                <a:solidFill>
                  <a:srgbClr val="00B050"/>
                </a:solidFill>
              </a:rPr>
              <a:t>主机虚拟网卡；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zh-CN" altLang="en-US" dirty="0" smtClean="0"/>
              <a:t>课程目标：不做深入探究，</a:t>
            </a:r>
            <a:r>
              <a:rPr lang="zh-CN" altLang="en-US" dirty="0" smtClean="0">
                <a:solidFill>
                  <a:srgbClr val="FF0000"/>
                </a:solidFill>
              </a:rPr>
              <a:t>掌握组件的基本功能即可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VMware</a:t>
            </a:r>
            <a:r>
              <a:rPr lang="zh-CN" altLang="en-US" dirty="0"/>
              <a:t>虚拟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6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网卡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又叫网络适配器，通常可分为有线、无线两种网卡，计算机接入网络的硬件设备；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每个计算机可以拥有多个网卡，每个网卡都有自己的唯一身份标识</a:t>
            </a:r>
            <a:r>
              <a:rPr lang="en-US" altLang="zh-CN" dirty="0" smtClean="0">
                <a:solidFill>
                  <a:schemeClr val="tx1"/>
                </a:solidFill>
              </a:rPr>
              <a:t>--</a:t>
            </a:r>
            <a:r>
              <a:rPr lang="en-US" altLang="zh-CN" dirty="0" smtClean="0">
                <a:solidFill>
                  <a:srgbClr val="FF0000"/>
                </a:solidFill>
              </a:rPr>
              <a:t>MAC</a:t>
            </a:r>
            <a:r>
              <a:rPr lang="zh-CN" altLang="en-US" dirty="0" smtClean="0">
                <a:solidFill>
                  <a:srgbClr val="FF0000"/>
                </a:solidFill>
              </a:rPr>
              <a:t>地址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PC</a:t>
            </a:r>
            <a:r>
              <a:rPr lang="zh-CN" altLang="en-US" dirty="0">
                <a:solidFill>
                  <a:schemeClr val="tx1"/>
                </a:solidFill>
              </a:rPr>
              <a:t>主机虚拟</a:t>
            </a:r>
            <a:r>
              <a:rPr lang="zh-CN" altLang="en-US" dirty="0" smtClean="0">
                <a:solidFill>
                  <a:schemeClr val="tx1"/>
                </a:solidFill>
              </a:rPr>
              <a:t>网卡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软件的时候，会在</a:t>
            </a:r>
            <a:r>
              <a:rPr lang="en-US" altLang="zh-CN" dirty="0" smtClean="0">
                <a:solidFill>
                  <a:schemeClr val="tx1"/>
                </a:solidFill>
              </a:rPr>
              <a:t>PC</a:t>
            </a:r>
            <a:r>
              <a:rPr lang="zh-CN" altLang="en-US" dirty="0" smtClean="0">
                <a:solidFill>
                  <a:schemeClr val="tx1"/>
                </a:solidFill>
              </a:rPr>
              <a:t>主机上安装两块虚拟网卡，以便</a:t>
            </a:r>
            <a:r>
              <a:rPr lang="en-US" altLang="zh-CN" dirty="0" smtClean="0">
                <a:solidFill>
                  <a:schemeClr val="tx1"/>
                </a:solidFill>
              </a:rPr>
              <a:t>PC</a:t>
            </a:r>
            <a:r>
              <a:rPr lang="zh-CN" altLang="en-US" dirty="0" smtClean="0">
                <a:solidFill>
                  <a:schemeClr val="tx1"/>
                </a:solidFill>
              </a:rPr>
              <a:t>作为一个节点和多个虚拟机组成一个局域网；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通俗来说就是式</a:t>
            </a:r>
            <a:r>
              <a:rPr lang="en-US" altLang="zh-CN" dirty="0" smtClean="0">
                <a:solidFill>
                  <a:srgbClr val="FF0000"/>
                </a:solidFill>
              </a:rPr>
              <a:t>PC</a:t>
            </a:r>
            <a:r>
              <a:rPr lang="zh-CN" altLang="en-US" dirty="0" smtClean="0">
                <a:solidFill>
                  <a:srgbClr val="FF0000"/>
                </a:solidFill>
              </a:rPr>
              <a:t>主机访问虚拟机的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VMware</a:t>
            </a:r>
            <a:r>
              <a:rPr lang="zh-CN" altLang="en-US" dirty="0"/>
              <a:t>虚拟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07" y="4562575"/>
            <a:ext cx="7430144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交换机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用于光（电）信号的转发，是组建</a:t>
            </a:r>
            <a:r>
              <a:rPr lang="zh-CN" altLang="en-US" dirty="0">
                <a:solidFill>
                  <a:schemeClr val="tx1"/>
                </a:solidFill>
              </a:rPr>
              <a:t>局域网的核心</a:t>
            </a:r>
            <a:r>
              <a:rPr lang="zh-CN" altLang="en-US" dirty="0" smtClean="0">
                <a:solidFill>
                  <a:schemeClr val="tx1"/>
                </a:solidFill>
              </a:rPr>
              <a:t>设备；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会自带</a:t>
            </a:r>
            <a:r>
              <a:rPr lang="en-US" altLang="zh-CN" dirty="0" smtClean="0">
                <a:solidFill>
                  <a:schemeClr val="tx1"/>
                </a:solidFill>
              </a:rPr>
              <a:t>20</a:t>
            </a:r>
            <a:r>
              <a:rPr lang="zh-CN" altLang="en-US" dirty="0" smtClean="0">
                <a:solidFill>
                  <a:schemeClr val="tx1"/>
                </a:solidFill>
              </a:rPr>
              <a:t>个交换机，常用</a:t>
            </a:r>
            <a:r>
              <a:rPr lang="zh-CN" altLang="en-US" dirty="0">
                <a:solidFill>
                  <a:schemeClr val="tx1"/>
                </a:solidFill>
              </a:rPr>
              <a:t>的交换机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smtClean="0">
                <a:solidFill>
                  <a:srgbClr val="FF0000"/>
                </a:solidFill>
              </a:rPr>
              <a:t>VMnet8</a:t>
            </a:r>
            <a:r>
              <a:rPr lang="zh-CN" altLang="en-US" dirty="0" smtClean="0">
                <a:solidFill>
                  <a:schemeClr val="tx1"/>
                </a:solidFill>
              </a:rPr>
              <a:t>，对应</a:t>
            </a:r>
            <a:r>
              <a:rPr lang="en-US" altLang="zh-CN" dirty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>
                <a:solidFill>
                  <a:schemeClr val="tx1"/>
                </a:solidFill>
              </a:rPr>
              <a:t>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可</a:t>
            </a:r>
            <a:r>
              <a:rPr lang="zh-CN" altLang="en-US" dirty="0" smtClean="0">
                <a:solidFill>
                  <a:schemeClr val="tx1"/>
                </a:solidFill>
              </a:rPr>
              <a:t>在软件</a:t>
            </a:r>
            <a:r>
              <a:rPr lang="zh-CN" altLang="en-US" dirty="0" smtClean="0">
                <a:solidFill>
                  <a:srgbClr val="00B050"/>
                </a:solidFill>
              </a:rPr>
              <a:t>编辑</a:t>
            </a:r>
            <a:r>
              <a:rPr lang="en-US" altLang="zh-CN" dirty="0" smtClean="0">
                <a:solidFill>
                  <a:schemeClr val="tx1"/>
                </a:solidFill>
              </a:rPr>
              <a:t>--&gt;</a:t>
            </a:r>
            <a:r>
              <a:rPr lang="zh-CN" altLang="en-US" dirty="0" smtClean="0">
                <a:solidFill>
                  <a:srgbClr val="00B050"/>
                </a:solidFill>
              </a:rPr>
              <a:t>虚拟网络编辑器</a:t>
            </a:r>
            <a:r>
              <a:rPr lang="en-US" altLang="zh-CN" dirty="0" smtClean="0">
                <a:solidFill>
                  <a:schemeClr val="tx1"/>
                </a:solidFill>
              </a:rPr>
              <a:t>--&gt;</a:t>
            </a:r>
            <a:r>
              <a:rPr lang="en-US" altLang="zh-CN" dirty="0" smtClean="0">
                <a:solidFill>
                  <a:srgbClr val="00B050"/>
                </a:solidFill>
              </a:rPr>
              <a:t>NAT</a:t>
            </a:r>
            <a:r>
              <a:rPr lang="zh-CN" altLang="en-US" dirty="0" smtClean="0">
                <a:solidFill>
                  <a:srgbClr val="00B050"/>
                </a:solidFill>
              </a:rPr>
              <a:t>设置，</a:t>
            </a:r>
            <a:r>
              <a:rPr lang="zh-CN" altLang="en-US" dirty="0" smtClean="0">
                <a:solidFill>
                  <a:schemeClr val="tx1"/>
                </a:solidFill>
              </a:rPr>
              <a:t>查看</a:t>
            </a:r>
            <a:r>
              <a:rPr lang="en-US" altLang="zh-CN" dirty="0" smtClean="0">
                <a:solidFill>
                  <a:schemeClr val="tx1"/>
                </a:solidFill>
              </a:rPr>
              <a:t>VMnet8</a:t>
            </a:r>
            <a:r>
              <a:rPr lang="zh-CN" altLang="en-US" dirty="0" smtClean="0">
                <a:solidFill>
                  <a:schemeClr val="tx1"/>
                </a:solidFill>
              </a:rPr>
              <a:t>交换机网络详细</a:t>
            </a:r>
            <a:r>
              <a:rPr lang="zh-CN" altLang="en-US" dirty="0" smtClean="0">
                <a:solidFill>
                  <a:schemeClr val="tx1"/>
                </a:solidFill>
              </a:rPr>
              <a:t>信息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VMware</a:t>
            </a:r>
            <a:r>
              <a:rPr lang="zh-CN" altLang="en-US" dirty="0"/>
              <a:t>虚拟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372" y="3389023"/>
            <a:ext cx="4880613" cy="318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DHCP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DHCP</a:t>
            </a:r>
            <a:r>
              <a:rPr lang="zh-CN" altLang="en-US" dirty="0" smtClean="0">
                <a:solidFill>
                  <a:schemeClr val="tx1"/>
                </a:solidFill>
              </a:rPr>
              <a:t>叫做动态主机配置协议，</a:t>
            </a:r>
            <a:r>
              <a:rPr lang="en-US" altLang="zh-CN" dirty="0" smtClean="0">
                <a:solidFill>
                  <a:schemeClr val="tx1"/>
                </a:solidFill>
              </a:rPr>
              <a:t>DHCP</a:t>
            </a:r>
            <a:r>
              <a:rPr lang="zh-CN" altLang="en-US" dirty="0">
                <a:solidFill>
                  <a:schemeClr val="tx1"/>
                </a:solidFill>
              </a:rPr>
              <a:t>设备</a:t>
            </a:r>
            <a:r>
              <a:rPr lang="zh-CN" altLang="en-US" dirty="0" smtClean="0">
                <a:solidFill>
                  <a:schemeClr val="tx1"/>
                </a:solidFill>
              </a:rPr>
              <a:t>的核心</a:t>
            </a:r>
            <a:r>
              <a:rPr lang="zh-CN" altLang="en-US" dirty="0">
                <a:solidFill>
                  <a:schemeClr val="tx1"/>
                </a:solidFill>
              </a:rPr>
              <a:t>功能： </a:t>
            </a:r>
            <a:r>
              <a:rPr lang="zh-CN" altLang="en-US" dirty="0" smtClean="0">
                <a:solidFill>
                  <a:schemeClr val="tx1"/>
                </a:solidFill>
              </a:rPr>
              <a:t>一是给局域网内部</a:t>
            </a:r>
            <a:r>
              <a:rPr lang="zh-CN" altLang="en-US" dirty="0">
                <a:solidFill>
                  <a:schemeClr val="tx1"/>
                </a:solidFill>
              </a:rPr>
              <a:t>网络自动分配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地址</a:t>
            </a:r>
            <a:r>
              <a:rPr lang="zh-CN" altLang="en-US" dirty="0" smtClean="0">
                <a:solidFill>
                  <a:schemeClr val="tx1"/>
                </a:solidFill>
              </a:rPr>
              <a:t>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二是对局域网内所有计算机，作</a:t>
            </a:r>
            <a:r>
              <a:rPr lang="zh-CN" altLang="en-US" dirty="0">
                <a:solidFill>
                  <a:schemeClr val="tx1"/>
                </a:solidFill>
              </a:rPr>
              <a:t>中央管理的手段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通俗理解，有了</a:t>
            </a:r>
            <a:r>
              <a:rPr lang="en-US" altLang="zh-CN" dirty="0" smtClean="0">
                <a:solidFill>
                  <a:schemeClr val="tx1"/>
                </a:solidFill>
              </a:rPr>
              <a:t>DHCP</a:t>
            </a:r>
            <a:r>
              <a:rPr lang="zh-CN" altLang="en-US" dirty="0" smtClean="0">
                <a:solidFill>
                  <a:schemeClr val="tx1"/>
                </a:solidFill>
              </a:rPr>
              <a:t>设备，可以</a:t>
            </a:r>
            <a:r>
              <a:rPr lang="zh-CN" altLang="en-US" dirty="0" smtClean="0">
                <a:solidFill>
                  <a:srgbClr val="C00000"/>
                </a:solidFill>
              </a:rPr>
              <a:t>自动分配、维护</a:t>
            </a:r>
            <a:r>
              <a:rPr lang="en-US" altLang="zh-CN" dirty="0" smtClean="0">
                <a:solidFill>
                  <a:srgbClr val="C00000"/>
                </a:solidFill>
              </a:rPr>
              <a:t>IP</a:t>
            </a:r>
            <a:r>
              <a:rPr lang="zh-CN" altLang="en-US" dirty="0" smtClean="0">
                <a:solidFill>
                  <a:srgbClr val="C00000"/>
                </a:solidFill>
              </a:rPr>
              <a:t>、网关等网络信息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NAT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网络</a:t>
            </a:r>
            <a:r>
              <a:rPr lang="zh-CN" altLang="en-US" dirty="0" smtClean="0">
                <a:solidFill>
                  <a:schemeClr val="tx1"/>
                </a:solidFill>
              </a:rPr>
              <a:t>地址转换（</a:t>
            </a:r>
            <a:r>
              <a:rPr lang="en-US" altLang="zh-CN" dirty="0">
                <a:solidFill>
                  <a:schemeClr val="tx1"/>
                </a:solidFill>
              </a:rPr>
              <a:t>Network Address Translation</a:t>
            </a:r>
            <a:r>
              <a:rPr lang="zh-CN" altLang="en-US" dirty="0" smtClean="0">
                <a:solidFill>
                  <a:schemeClr val="tx1"/>
                </a:solidFill>
              </a:rPr>
              <a:t>）服务器：把</a:t>
            </a:r>
            <a:r>
              <a:rPr lang="zh-CN" altLang="en-US" dirty="0">
                <a:solidFill>
                  <a:schemeClr val="tx1"/>
                </a:solidFill>
              </a:rPr>
              <a:t>在内部网络中使用的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地址转换成外部网络中使用的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地址，把不可路由的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地址转化成可路由的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地址，对外部网络隐蔽内部网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通俗理解：</a:t>
            </a:r>
            <a:r>
              <a:rPr lang="zh-CN" altLang="en-US" dirty="0" smtClean="0">
                <a:solidFill>
                  <a:srgbClr val="C00000"/>
                </a:solidFill>
              </a:rPr>
              <a:t>不可上网的设备通过</a:t>
            </a:r>
            <a:r>
              <a:rPr lang="en-US" altLang="zh-CN" dirty="0" smtClean="0">
                <a:solidFill>
                  <a:srgbClr val="C00000"/>
                </a:solidFill>
              </a:rPr>
              <a:t>NAT</a:t>
            </a:r>
            <a:r>
              <a:rPr lang="zh-CN" altLang="en-US" dirty="0" smtClean="0">
                <a:solidFill>
                  <a:srgbClr val="C00000"/>
                </a:solidFill>
              </a:rPr>
              <a:t>转发可以实现上网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VMware</a:t>
            </a:r>
            <a:r>
              <a:rPr lang="zh-CN" altLang="en-US" dirty="0"/>
              <a:t>虚拟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场景：如何组建局域网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了解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虚拟组件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VMware NAT</a:t>
            </a:r>
            <a:r>
              <a:rPr lang="zh-CN" altLang="en-US" dirty="0" smtClean="0">
                <a:solidFill>
                  <a:srgbClr val="FF0000"/>
                </a:solidFill>
              </a:rPr>
              <a:t>网络模式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场景：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SSH</a:t>
            </a:r>
            <a:r>
              <a:rPr lang="zh-CN" altLang="en-US" dirty="0" smtClean="0">
                <a:solidFill>
                  <a:schemeClr val="tx1"/>
                </a:solidFill>
              </a:rPr>
              <a:t>协议与远程访问</a:t>
            </a:r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远程文件上传下载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了解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发展、系统安装</a:t>
            </a:r>
            <a:r>
              <a:rPr kumimoji="1" lang="zh-CN" altLang="en-US" dirty="0"/>
              <a:t>配置</a:t>
            </a:r>
          </a:p>
          <a:p>
            <a:r>
              <a:rPr kumimoji="1" lang="zh-CN" altLang="en-US" dirty="0" smtClean="0"/>
              <a:t>掌握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原理机制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文件</a:t>
            </a:r>
            <a:r>
              <a:rPr kumimoji="1" lang="zh-CN" altLang="en-US" dirty="0"/>
              <a:t>上传下载</a:t>
            </a:r>
          </a:p>
          <a:p>
            <a:r>
              <a:rPr kumimoji="1" lang="zh-CN" altLang="en-US" dirty="0" smtClean="0"/>
              <a:t>掌握</a:t>
            </a:r>
            <a:r>
              <a:rPr kumimoji="1" lang="en-US" altLang="zh-CN" dirty="0" smtClean="0"/>
              <a:t>Linux</a:t>
            </a:r>
            <a:r>
              <a:rPr kumimoji="1" lang="zh-CN" altLang="en-US" dirty="0" smtClean="0"/>
              <a:t>常用操作</a:t>
            </a:r>
            <a:r>
              <a:rPr kumimoji="1" lang="zh-CN" altLang="en-US" dirty="0"/>
              <a:t>命令</a:t>
            </a:r>
            <a:r>
              <a:rPr kumimoji="1" lang="zh-CN" altLang="en-US" dirty="0" smtClean="0"/>
              <a:t>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掌握</a:t>
            </a:r>
            <a:r>
              <a:rPr kumimoji="1" lang="en-US" altLang="zh-CN" dirty="0" smtClean="0"/>
              <a:t>vim</a:t>
            </a:r>
            <a:r>
              <a:rPr kumimoji="1" lang="zh-CN" altLang="en-US" dirty="0"/>
              <a:t>编辑器基础使用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NAT</a:t>
            </a:r>
            <a:r>
              <a:rPr lang="zh-CN" altLang="en-US" dirty="0" smtClean="0"/>
              <a:t>模式是</a:t>
            </a:r>
            <a:r>
              <a:rPr lang="en-US" altLang="zh-CN" dirty="0" smtClean="0"/>
              <a:t>VMware</a:t>
            </a:r>
            <a:r>
              <a:rPr lang="zh-CN" altLang="en-US" dirty="0" smtClean="0"/>
              <a:t>软件默认推荐的上网模式。在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模式下，重点需要关注以下几个问题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模式使用的</a:t>
            </a:r>
            <a:r>
              <a:rPr lang="zh-CN" altLang="en-US" dirty="0" smtClean="0">
                <a:solidFill>
                  <a:srgbClr val="C00000"/>
                </a:solidFill>
              </a:rPr>
              <a:t>交换机是哪一个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模式下虚拟机</a:t>
            </a:r>
            <a:r>
              <a:rPr lang="zh-CN" altLang="en-US" dirty="0" smtClean="0">
                <a:solidFill>
                  <a:srgbClr val="C00000"/>
                </a:solidFill>
              </a:rPr>
              <a:t>能否上网</a:t>
            </a:r>
            <a:r>
              <a:rPr lang="zh-CN" altLang="en-US" dirty="0" smtClean="0"/>
              <a:t>？如何能够上网？是如何实现上网的？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模式下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主机是如何访问虚拟机</a:t>
            </a:r>
            <a:r>
              <a:rPr lang="zh-CN" altLang="en-US" dirty="0" smtClean="0"/>
              <a:t>的？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VMware NAT</a:t>
            </a:r>
            <a:r>
              <a:rPr lang="zh-CN" altLang="en-US" dirty="0"/>
              <a:t>网络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5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VMware NAT</a:t>
            </a:r>
            <a:r>
              <a:rPr lang="zh-CN" altLang="en-US" dirty="0"/>
              <a:t>网络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架构图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88" y="940081"/>
            <a:ext cx="8233571" cy="5519594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7207624" y="4007224"/>
            <a:ext cx="1810870" cy="51995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822141" y="3146612"/>
            <a:ext cx="1039906" cy="699247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89929" y="4527176"/>
            <a:ext cx="1183342" cy="779930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29554" y="940081"/>
            <a:ext cx="3594846" cy="5765519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20674913">
            <a:off x="3089549" y="3517208"/>
            <a:ext cx="8101509" cy="2926590"/>
          </a:xfrm>
          <a:prstGeom prst="ellipse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5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NAT</a:t>
            </a:r>
            <a:r>
              <a:rPr lang="zh-CN" altLang="en-US" dirty="0" smtClean="0"/>
              <a:t>模式使用</a:t>
            </a:r>
            <a:r>
              <a:rPr lang="en-US" altLang="zh-CN" dirty="0" smtClean="0">
                <a:solidFill>
                  <a:srgbClr val="C00000"/>
                </a:solidFill>
              </a:rPr>
              <a:t>VMnet8</a:t>
            </a:r>
            <a:r>
              <a:rPr lang="zh-CN" altLang="en-US" dirty="0" smtClean="0">
                <a:solidFill>
                  <a:srgbClr val="C00000"/>
                </a:solidFill>
              </a:rPr>
              <a:t>交换机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NAT</a:t>
            </a:r>
            <a:r>
              <a:rPr lang="zh-CN" altLang="en-US" dirty="0" smtClean="0"/>
              <a:t>模式下虚拟机</a:t>
            </a:r>
            <a:r>
              <a:rPr lang="zh-CN" altLang="en-US" dirty="0" smtClean="0">
                <a:solidFill>
                  <a:srgbClr val="C00000"/>
                </a:solidFill>
              </a:rPr>
              <a:t>能够上网</a:t>
            </a:r>
            <a:r>
              <a:rPr lang="zh-CN" altLang="en-US" dirty="0" smtClean="0"/>
              <a:t>，是通过</a:t>
            </a:r>
            <a:r>
              <a:rPr lang="en-US" altLang="zh-CN" dirty="0" smtClean="0">
                <a:solidFill>
                  <a:srgbClr val="C00000"/>
                </a:solidFill>
              </a:rPr>
              <a:t>NAT</a:t>
            </a:r>
            <a:r>
              <a:rPr lang="zh-CN" altLang="en-US" dirty="0" smtClean="0">
                <a:solidFill>
                  <a:srgbClr val="C00000"/>
                </a:solidFill>
              </a:rPr>
              <a:t>设备转发</a:t>
            </a:r>
            <a:r>
              <a:rPr lang="zh-CN" altLang="en-US" dirty="0" smtClean="0"/>
              <a:t>至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主机网卡实现上网的；</a:t>
            </a:r>
            <a:endParaRPr lang="en-US" altLang="zh-CN" dirty="0" smtClean="0"/>
          </a:p>
          <a:p>
            <a:r>
              <a:rPr lang="en-US" altLang="zh-CN" dirty="0" smtClean="0"/>
              <a:t>NAT</a:t>
            </a:r>
            <a:r>
              <a:rPr lang="zh-CN" altLang="en-US" dirty="0" smtClean="0"/>
              <a:t>模式下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主机通过</a:t>
            </a:r>
            <a:r>
              <a:rPr lang="zh-CN" altLang="en-US" dirty="0" smtClean="0">
                <a:solidFill>
                  <a:srgbClr val="C00000"/>
                </a:solidFill>
              </a:rPr>
              <a:t>主机虚拟网卡</a:t>
            </a:r>
            <a:r>
              <a:rPr lang="en-US" altLang="zh-CN" dirty="0">
                <a:solidFill>
                  <a:srgbClr val="C00000"/>
                </a:solidFill>
              </a:rPr>
              <a:t>VMware Network Adapter </a:t>
            </a:r>
            <a:r>
              <a:rPr lang="en-US" altLang="zh-CN" dirty="0" smtClean="0">
                <a:solidFill>
                  <a:srgbClr val="C00000"/>
                </a:solidFill>
              </a:rPr>
              <a:t>VMnet8</a:t>
            </a:r>
            <a:r>
              <a:rPr lang="zh-CN" altLang="en-US" dirty="0" smtClean="0"/>
              <a:t>实现和虚拟机的通信。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VMware NAT</a:t>
            </a:r>
            <a:r>
              <a:rPr lang="zh-CN" altLang="en-US" dirty="0"/>
              <a:t>网络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45" y="3074444"/>
            <a:ext cx="5477668" cy="36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场景：如何组建局域网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了解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虚拟组件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VMware 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场景：</a:t>
            </a:r>
            <a:r>
              <a:rPr lang="en-US" altLang="zh-CN" dirty="0" smtClean="0">
                <a:solidFill>
                  <a:srgbClr val="C00000"/>
                </a:solidFill>
              </a:rPr>
              <a:t>VMware</a:t>
            </a:r>
            <a:r>
              <a:rPr lang="zh-CN" altLang="en-US" dirty="0" smtClean="0">
                <a:solidFill>
                  <a:srgbClr val="C00000"/>
                </a:solidFill>
              </a:rPr>
              <a:t>安装</a:t>
            </a:r>
            <a:r>
              <a:rPr lang="en-US" altLang="zh-CN" dirty="0" smtClean="0">
                <a:solidFill>
                  <a:srgbClr val="C00000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SSH</a:t>
            </a:r>
            <a:r>
              <a:rPr lang="zh-CN" altLang="en-US" dirty="0" smtClean="0">
                <a:solidFill>
                  <a:schemeClr val="tx1"/>
                </a:solidFill>
              </a:rPr>
              <a:t>协议与远程访问</a:t>
            </a:r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远程文件上传下载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6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VMware</a:t>
            </a:r>
            <a:r>
              <a:rPr lang="zh-CN" altLang="en-US" dirty="0"/>
              <a:t>安装</a:t>
            </a:r>
            <a:r>
              <a:rPr lang="en-US" altLang="zh-CN" dirty="0"/>
              <a:t>Centos7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NAT</a:t>
            </a:r>
            <a:r>
              <a:rPr lang="zh-CN" altLang="en-US" dirty="0" smtClean="0"/>
              <a:t>模式安装</a:t>
            </a:r>
            <a:r>
              <a:rPr lang="en-US" altLang="zh-CN" dirty="0" smtClean="0"/>
              <a:t>Centos7</a:t>
            </a:r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要求：</a:t>
            </a:r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Centos7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English</a:t>
            </a:r>
            <a:r>
              <a:rPr lang="zh-CN" altLang="en-US" dirty="0" smtClean="0"/>
              <a:t>语言，</a:t>
            </a:r>
            <a:r>
              <a:rPr lang="en-US" altLang="zh-CN" dirty="0" smtClean="0">
                <a:solidFill>
                  <a:srgbClr val="C00000"/>
                </a:solidFill>
              </a:rPr>
              <a:t>Basic Server</a:t>
            </a:r>
            <a:r>
              <a:rPr lang="zh-CN" altLang="en-US" dirty="0" smtClean="0"/>
              <a:t>版本；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、网卡配置时，使用手动方式设置</a:t>
            </a:r>
            <a:r>
              <a:rPr lang="zh-CN" altLang="en-US" dirty="0" smtClean="0">
                <a:solidFill>
                  <a:srgbClr val="C00000"/>
                </a:solidFill>
              </a:rPr>
              <a:t>静态</a:t>
            </a:r>
            <a:r>
              <a:rPr lang="en-US" altLang="zh-CN" dirty="0" smtClean="0">
                <a:solidFill>
                  <a:srgbClr val="C00000"/>
                </a:solidFill>
              </a:rPr>
              <a:t>IP</a:t>
            </a:r>
            <a:r>
              <a:rPr lang="zh-CN" altLang="en-US" dirty="0" smtClean="0"/>
              <a:t>、网关、</a:t>
            </a:r>
            <a:r>
              <a:rPr lang="en-US" altLang="zh-CN" dirty="0" smtClean="0"/>
              <a:t>DNS</a:t>
            </a:r>
            <a:r>
              <a:rPr lang="zh-CN" altLang="en-US" dirty="0" smtClean="0"/>
              <a:t>等信息；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、其他要求及安装步骤详见课程参考资料。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场景：如何组建局域网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了解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虚拟组件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VMware 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场景：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SSH</a:t>
            </a:r>
            <a:r>
              <a:rPr lang="zh-CN" altLang="en-US" dirty="0" smtClean="0">
                <a:solidFill>
                  <a:srgbClr val="C00000"/>
                </a:solidFill>
              </a:rPr>
              <a:t>协议与远程访问</a:t>
            </a:r>
            <a:r>
              <a:rPr lang="en-US" altLang="zh-CN" dirty="0" smtClean="0">
                <a:solidFill>
                  <a:srgbClr val="C00000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远程文件上传下载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SSH</a:t>
            </a:r>
            <a:r>
              <a:rPr lang="zh-CN" altLang="en-US" dirty="0"/>
              <a:t>为</a:t>
            </a:r>
            <a:r>
              <a:rPr lang="en-US" altLang="zh-CN" dirty="0"/>
              <a:t>Secure Shell</a:t>
            </a:r>
            <a:r>
              <a:rPr lang="zh-CN" altLang="en-US" dirty="0"/>
              <a:t>的缩写</a:t>
            </a:r>
            <a:r>
              <a:rPr lang="en-US" altLang="zh-CN" dirty="0"/>
              <a:t>,</a:t>
            </a:r>
            <a:r>
              <a:rPr lang="zh-CN" altLang="en-US" dirty="0"/>
              <a:t>是一种</a:t>
            </a:r>
            <a:r>
              <a:rPr lang="zh-CN" altLang="en-US" dirty="0">
                <a:solidFill>
                  <a:srgbClr val="C00000"/>
                </a:solidFill>
              </a:rPr>
              <a:t>网络安全协</a:t>
            </a:r>
            <a:r>
              <a:rPr lang="zh-CN" altLang="en-US" dirty="0"/>
              <a:t>议，专为远程登录会话和其他网络服务提供安全性的协议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中，</a:t>
            </a:r>
            <a:r>
              <a:rPr lang="en-US" altLang="zh-CN" dirty="0" smtClean="0"/>
              <a:t>SSH</a:t>
            </a:r>
            <a:r>
              <a:rPr lang="zh-CN" altLang="en-US" dirty="0" smtClean="0"/>
              <a:t>的主要用途有：</a:t>
            </a:r>
            <a:r>
              <a:rPr lang="zh-CN" altLang="en-US" dirty="0" smtClean="0">
                <a:solidFill>
                  <a:srgbClr val="C00000"/>
                </a:solidFill>
              </a:rPr>
              <a:t>用户加密实现远程登录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C00000"/>
                </a:solidFill>
              </a:rPr>
              <a:t>服务器之间的免密登录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SSH</a:t>
            </a:r>
            <a:r>
              <a:rPr lang="zh-CN" altLang="en-US" dirty="0" smtClean="0"/>
              <a:t>协议默认采用</a:t>
            </a:r>
            <a:r>
              <a:rPr lang="en-US" altLang="zh-CN" dirty="0"/>
              <a:t>RSA</a:t>
            </a:r>
            <a:r>
              <a:rPr lang="zh-CN" altLang="en-US" dirty="0" smtClean="0"/>
              <a:t>算法实现</a:t>
            </a:r>
            <a:r>
              <a:rPr lang="zh-CN" altLang="en-US" dirty="0" smtClean="0">
                <a:solidFill>
                  <a:srgbClr val="C00000"/>
                </a:solidFill>
              </a:rPr>
              <a:t>非对称加密</a:t>
            </a:r>
            <a:r>
              <a:rPr lang="zh-CN" altLang="en-US" dirty="0" smtClean="0"/>
              <a:t>，需要</a:t>
            </a:r>
            <a:r>
              <a:rPr lang="zh-CN" altLang="en-US" dirty="0"/>
              <a:t>两个密钥：公开密钥（</a:t>
            </a:r>
            <a:r>
              <a:rPr lang="en-US" altLang="zh-CN" dirty="0" smtClean="0"/>
              <a:t>public key</a:t>
            </a:r>
            <a:r>
              <a:rPr lang="en-US" altLang="zh-CN" dirty="0"/>
              <a:t>:</a:t>
            </a:r>
            <a:r>
              <a:rPr lang="zh-CN" altLang="en-US" dirty="0"/>
              <a:t>简称公钥）和私有密钥（</a:t>
            </a:r>
            <a:r>
              <a:rPr lang="en-US" altLang="zh-CN" dirty="0" smtClean="0"/>
              <a:t>private key</a:t>
            </a:r>
            <a:r>
              <a:rPr lang="en-US" altLang="zh-CN" dirty="0"/>
              <a:t>:</a:t>
            </a:r>
            <a:r>
              <a:rPr lang="zh-CN" altLang="en-US" dirty="0"/>
              <a:t>简称私钥）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公</a:t>
            </a:r>
            <a:r>
              <a:rPr lang="zh-CN" altLang="en-US" dirty="0"/>
              <a:t>钥与私钥是一对，如果用</a:t>
            </a:r>
            <a:r>
              <a:rPr lang="zh-CN" altLang="en-US" dirty="0">
                <a:solidFill>
                  <a:srgbClr val="C00000"/>
                </a:solidFill>
              </a:rPr>
              <a:t>公钥对数据进行加密</a:t>
            </a:r>
            <a:r>
              <a:rPr lang="zh-CN" altLang="en-US" dirty="0"/>
              <a:t>，只有用对应的</a:t>
            </a:r>
            <a:r>
              <a:rPr lang="zh-CN" altLang="en-US" dirty="0">
                <a:solidFill>
                  <a:srgbClr val="C00000"/>
                </a:solidFill>
              </a:rPr>
              <a:t>私钥才能解密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SSH</a:t>
            </a:r>
            <a:r>
              <a:rPr lang="zh-CN" altLang="en-US" dirty="0"/>
              <a:t>协议与远程访问</a:t>
            </a:r>
            <a:r>
              <a:rPr lang="en-US" altLang="zh-CN" dirty="0" smtClean="0"/>
              <a:t>Linux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SSH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4098" name="Picture 2" descr="https://gimg2.baidu.com/image_search/src=http%3A%2F%2Fp3.itc.cn%2Fimages03%2F20200527%2F3019dfbd9193440991d782ead4d61c78.jpeg&amp;refer=http%3A%2F%2Fp3.itc.cn&amp;app=2002&amp;size=f9999,10000&amp;q=a80&amp;n=0&amp;g=0n&amp;fmt=jpeg?sec=1631103794&amp;t=d72c89b394aa27233621beef492b9f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446" y="4025924"/>
            <a:ext cx="6290466" cy="24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企业中，服务器通常位于远程机房中，用户不方便直接在机房登录操作；</a:t>
            </a:r>
            <a:endParaRPr lang="en-US" altLang="zh-CN" dirty="0" smtClean="0"/>
          </a:p>
          <a:p>
            <a:r>
              <a:rPr lang="zh-CN" altLang="en-US" dirty="0" smtClean="0"/>
              <a:t>可以使用支持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协议的软件，通过远程登录操作访问服务器，并且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协议可以实现对传输内容的加密。</a:t>
            </a:r>
            <a:endParaRPr lang="en-US" altLang="zh-CN" dirty="0" smtClean="0"/>
          </a:p>
          <a:p>
            <a:r>
              <a:rPr lang="zh-CN" altLang="en-US" dirty="0" smtClean="0"/>
              <a:t>原理如图所示。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SSH</a:t>
            </a:r>
            <a:r>
              <a:rPr lang="zh-CN" altLang="en-US" dirty="0"/>
              <a:t>协议与远程访问</a:t>
            </a:r>
            <a:r>
              <a:rPr lang="en-US" altLang="zh-CN" dirty="0" smtClean="0"/>
              <a:t>Linux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用户加密实现远程登录</a:t>
            </a:r>
          </a:p>
        </p:txBody>
      </p:sp>
      <p:pic>
        <p:nvPicPr>
          <p:cNvPr id="8" name="图片 7" descr="http://images2015.cnblogs.com/blog/828019/201701/828019-20170104111525691-118103916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79" y="2964404"/>
            <a:ext cx="5257800" cy="3421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8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SSH</a:t>
            </a:r>
            <a:r>
              <a:rPr lang="zh-CN" altLang="en-US" dirty="0"/>
              <a:t>协议与远程访问</a:t>
            </a:r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使用支持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协议的软件远程登录</a:t>
            </a:r>
            <a:r>
              <a:rPr lang="en-US" altLang="zh-CN" dirty="0" smtClean="0"/>
              <a:t>Linux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常见的支持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协议的软件有：</a:t>
            </a:r>
            <a:r>
              <a:rPr lang="en-US" altLang="zh-CN" dirty="0" smtClean="0"/>
              <a:t>Putty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xshell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secureCRT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zh-CN" altLang="en-US" dirty="0" smtClean="0"/>
              <a:t>详细安装操作可以根据课程参考资料学习。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5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场景：如何组建局域网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了解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虚拟组件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VMware NAT</a:t>
            </a:r>
            <a:r>
              <a:rPr lang="zh-CN" altLang="en-US" dirty="0" smtClean="0">
                <a:solidFill>
                  <a:schemeClr val="tx1"/>
                </a:solidFill>
              </a:rPr>
              <a:t>网络模式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场景：</a:t>
            </a:r>
            <a:r>
              <a:rPr lang="en-US" altLang="zh-CN" dirty="0" smtClean="0">
                <a:solidFill>
                  <a:schemeClr val="tx1"/>
                </a:solidFill>
              </a:rPr>
              <a:t>VMware</a:t>
            </a:r>
            <a:r>
              <a:rPr lang="zh-CN" altLang="en-US" dirty="0" smtClean="0">
                <a:solidFill>
                  <a:schemeClr val="tx1"/>
                </a:solidFill>
              </a:rPr>
              <a:t>安装</a:t>
            </a:r>
            <a:r>
              <a:rPr lang="en-US" altLang="zh-CN" dirty="0" smtClean="0">
                <a:solidFill>
                  <a:schemeClr val="tx1"/>
                </a:solidFill>
              </a:rPr>
              <a:t>Centos7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SSH</a:t>
            </a:r>
            <a:r>
              <a:rPr lang="zh-CN" altLang="en-US" dirty="0" smtClean="0">
                <a:solidFill>
                  <a:schemeClr val="tx1"/>
                </a:solidFill>
              </a:rPr>
              <a:t>协议与远程访问</a:t>
            </a:r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Linux</a:t>
            </a:r>
            <a:r>
              <a:rPr lang="zh-CN" altLang="en-US" dirty="0" smtClean="0">
                <a:solidFill>
                  <a:srgbClr val="C00000"/>
                </a:solidFill>
              </a:rPr>
              <a:t>远程文件上传下载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操作系统概述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用户在</a:t>
            </a:r>
            <a:r>
              <a:rPr lang="en-US" altLang="zh-CN" dirty="0" smtClean="0"/>
              <a:t>PC</a:t>
            </a:r>
            <a:r>
              <a:rPr lang="zh-CN" altLang="en-US" dirty="0" smtClean="0"/>
              <a:t>平台使用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远程访问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，如何实现两个平台的文件传输交互？</a:t>
            </a:r>
            <a:endParaRPr lang="en-US" altLang="zh-CN" dirty="0" smtClean="0"/>
          </a:p>
          <a:p>
            <a:r>
              <a:rPr lang="zh-CN" altLang="en-US" dirty="0" smtClean="0"/>
              <a:t>常见的方式有：</a:t>
            </a:r>
            <a:endParaRPr lang="en-US" altLang="zh-CN" dirty="0" smtClean="0"/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secureCRT--SFTP</a:t>
            </a:r>
          </a:p>
          <a:p>
            <a:pPr>
              <a:buFont typeface="+mj-lt"/>
              <a:buAutoNum type="arabicPeriod"/>
            </a:pPr>
            <a:r>
              <a:rPr lang="en-US" altLang="zh-CN" dirty="0" smtClean="0"/>
              <a:t>xshell--xftp</a:t>
            </a:r>
          </a:p>
          <a:p>
            <a:pPr>
              <a:buFont typeface="+mj-lt"/>
              <a:buAutoNum type="arabicPeriod"/>
            </a:pPr>
            <a:r>
              <a:rPr lang="en-US" altLang="zh-CN" dirty="0" smtClean="0">
                <a:solidFill>
                  <a:srgbClr val="C00000"/>
                </a:solidFill>
              </a:rPr>
              <a:t>lrzsz</a:t>
            </a:r>
            <a:r>
              <a:rPr lang="zh-CN" altLang="en-US" dirty="0" smtClean="0">
                <a:solidFill>
                  <a:srgbClr val="C00000"/>
                </a:solidFill>
              </a:rPr>
              <a:t>等开源免费软件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使用移动硬盘等</a:t>
            </a:r>
            <a:r>
              <a:rPr lang="zh-CN" altLang="en-US" dirty="0" smtClean="0">
                <a:solidFill>
                  <a:srgbClr val="C00000"/>
                </a:solidFill>
              </a:rPr>
              <a:t>直接对拷</a:t>
            </a:r>
            <a:r>
              <a:rPr lang="zh-CN" altLang="en-US" dirty="0" smtClean="0"/>
              <a:t>数据。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远程文件上传</a:t>
            </a:r>
            <a:r>
              <a:rPr lang="zh-CN" altLang="en-US" dirty="0" smtClean="0"/>
              <a:t>下载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85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远程文件上传下载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SFTP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lrzsz</a:t>
            </a:r>
            <a:r>
              <a:rPr lang="zh-CN" altLang="en-US" dirty="0"/>
              <a:t>使用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根据课程讲义资料使用</a:t>
            </a:r>
            <a:r>
              <a:rPr lang="en-US" altLang="zh-CN" dirty="0" smtClean="0"/>
              <a:t>STFP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lrzsz</a:t>
            </a:r>
            <a:r>
              <a:rPr lang="zh-CN" altLang="en-US" dirty="0" smtClean="0"/>
              <a:t>方式实现上传下载文件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SFTP</a:t>
            </a:r>
            <a:r>
              <a:rPr lang="zh-CN" altLang="en-US" dirty="0" smtClean="0"/>
              <a:t>是</a:t>
            </a:r>
            <a:r>
              <a:rPr lang="en-US" altLang="zh-CN" dirty="0" smtClean="0"/>
              <a:t>secureCRT</a:t>
            </a:r>
            <a:r>
              <a:rPr lang="zh-CN" altLang="en-US" dirty="0" smtClean="0"/>
              <a:t>软件自带的，可以在会话窗口中按</a:t>
            </a:r>
            <a:r>
              <a:rPr lang="en-US" altLang="zh-CN" dirty="0" smtClean="0">
                <a:solidFill>
                  <a:srgbClr val="C00000"/>
                </a:solidFill>
              </a:rPr>
              <a:t>alt+p</a:t>
            </a:r>
            <a:r>
              <a:rPr lang="zh-CN" altLang="en-US" dirty="0" smtClean="0"/>
              <a:t>打开</a:t>
            </a:r>
            <a:r>
              <a:rPr lang="en-US" altLang="zh-CN" dirty="0" smtClean="0"/>
              <a:t>SFTP</a:t>
            </a:r>
            <a:r>
              <a:rPr lang="zh-CN" altLang="en-US" dirty="0" smtClean="0"/>
              <a:t>窗口，使用</a:t>
            </a:r>
            <a:r>
              <a:rPr lang="en-US" altLang="zh-CN" dirty="0" smtClean="0"/>
              <a:t>put</a:t>
            </a:r>
            <a:r>
              <a:rPr lang="zh-CN" altLang="en-US" dirty="0" smtClean="0"/>
              <a:t>上传文件，使用</a:t>
            </a:r>
            <a:r>
              <a:rPr lang="en-US" altLang="zh-CN" dirty="0" smtClean="0"/>
              <a:t>get</a:t>
            </a:r>
            <a:r>
              <a:rPr lang="zh-CN" altLang="en-US" dirty="0" smtClean="0"/>
              <a:t>下载文件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lrzsz</a:t>
            </a:r>
            <a:r>
              <a:rPr lang="zh-CN" altLang="en-US" dirty="0" smtClean="0"/>
              <a:t>需要安装，开源免费，使用</a:t>
            </a:r>
            <a:r>
              <a:rPr lang="en-US" altLang="zh-CN" dirty="0" smtClean="0"/>
              <a:t>rz</a:t>
            </a:r>
            <a:r>
              <a:rPr lang="zh-CN" altLang="en-US" dirty="0" smtClean="0"/>
              <a:t>上传文件、</a:t>
            </a:r>
            <a:r>
              <a:rPr lang="en-US" altLang="zh-CN" dirty="0" smtClean="0"/>
              <a:t>sz</a:t>
            </a:r>
            <a:r>
              <a:rPr lang="zh-CN" altLang="en-US" dirty="0" smtClean="0"/>
              <a:t>下载文件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详细使用方式请参考课程讲义、资料。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0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远程文件上传下载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操作演示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3303" y="1832267"/>
            <a:ext cx="5274310" cy="127381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6739927" y="1457271"/>
            <a:ext cx="4887296" cy="2580221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603303" y="4429498"/>
            <a:ext cx="5274310" cy="113665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677174" y="4671433"/>
            <a:ext cx="5274310" cy="8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Linux</a:t>
            </a:r>
            <a:r>
              <a:rPr lang="zh-CN" altLang="en-US" dirty="0">
                <a:solidFill>
                  <a:schemeClr val="tx1"/>
                </a:solidFill>
              </a:rPr>
              <a:t>常用基础命令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文件系统基本概念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r>
              <a:rPr lang="zh-CN" altLang="en-US" dirty="0" smtClean="0">
                <a:solidFill>
                  <a:schemeClr val="tx1"/>
                </a:solidFill>
              </a:rPr>
              <a:t>常见操作命令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37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文件系统是操作系统用于明确存储设备</a:t>
            </a:r>
            <a:r>
              <a:rPr lang="zh-CN" altLang="en-US" dirty="0" smtClean="0"/>
              <a:t>（如磁盘）</a:t>
            </a:r>
            <a:r>
              <a:rPr lang="zh-CN" altLang="en-US" dirty="0"/>
              <a:t>上的文件的方法和数据结构；</a:t>
            </a:r>
            <a:r>
              <a:rPr lang="zh-CN" altLang="en-US" dirty="0" smtClean="0"/>
              <a:t>即</a:t>
            </a:r>
            <a:r>
              <a:rPr lang="zh-CN" altLang="en-US" dirty="0" smtClean="0">
                <a:solidFill>
                  <a:srgbClr val="C00000"/>
                </a:solidFill>
              </a:rPr>
              <a:t>在</a:t>
            </a:r>
            <a:r>
              <a:rPr lang="zh-CN" altLang="en-US" dirty="0">
                <a:solidFill>
                  <a:srgbClr val="C00000"/>
                </a:solidFill>
              </a:rPr>
              <a:t>存储设备上组织文件的</a:t>
            </a:r>
            <a:r>
              <a:rPr lang="zh-CN" altLang="en-US" dirty="0" smtClean="0">
                <a:solidFill>
                  <a:srgbClr val="C00000"/>
                </a:solidFill>
              </a:rPr>
              <a:t>方法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操作系统中负责</a:t>
            </a:r>
            <a:r>
              <a:rPr lang="zh-CN" altLang="en-US" dirty="0">
                <a:solidFill>
                  <a:srgbClr val="C00000"/>
                </a:solidFill>
              </a:rPr>
              <a:t>管理和存储文件</a:t>
            </a:r>
            <a:r>
              <a:rPr lang="zh-CN" altLang="en-US" dirty="0">
                <a:solidFill>
                  <a:schemeClr val="tx1"/>
                </a:solidFill>
              </a:rPr>
              <a:t>信息</a:t>
            </a:r>
            <a:r>
              <a:rPr lang="zh-CN" altLang="en-US" dirty="0"/>
              <a:t>的软件机构称为文件管理系统，简称文件系统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文件系统的结构通常叫做</a:t>
            </a:r>
            <a:r>
              <a:rPr lang="zh-CN" altLang="en-US" dirty="0" smtClean="0">
                <a:solidFill>
                  <a:srgbClr val="C00000"/>
                </a:solidFill>
              </a:rPr>
              <a:t>目录树结构</a:t>
            </a:r>
            <a:r>
              <a:rPr lang="zh-CN" altLang="en-US" dirty="0" smtClean="0"/>
              <a:t>，从</a:t>
            </a:r>
            <a:r>
              <a:rPr lang="en-US" altLang="zh-CN" dirty="0" smtClean="0"/>
              <a:t>/</a:t>
            </a:r>
            <a:r>
              <a:rPr lang="zh-CN" altLang="en-US" dirty="0" smtClean="0"/>
              <a:t>根目录开始。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号称“</a:t>
            </a:r>
            <a:r>
              <a:rPr lang="zh-CN" altLang="en-US" dirty="0" smtClean="0">
                <a:solidFill>
                  <a:srgbClr val="C00000"/>
                </a:solidFill>
              </a:rPr>
              <a:t>万物皆文件</a:t>
            </a:r>
            <a:r>
              <a:rPr lang="zh-CN" altLang="en-US" dirty="0" smtClean="0"/>
              <a:t>”，意味着针对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的操作，大多数时间是在针对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文件系统操作。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pic>
        <p:nvPicPr>
          <p:cNvPr id="1026" name="Picture 2" descr="https://www.rs-online.com/designspark/rel-assets/dsauto/temp/uploaded/linux-filesystem.png?w=10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06" y="3300681"/>
            <a:ext cx="6773345" cy="32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文件系统都是</a:t>
            </a:r>
            <a:r>
              <a:rPr lang="zh-CN" altLang="en-US" dirty="0"/>
              <a:t>从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根目录开始</a:t>
            </a:r>
            <a:r>
              <a:rPr lang="zh-CN" altLang="en-US" dirty="0" smtClean="0"/>
              <a:t>的，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文件系统会以盘符来区分不同文件系统；</a:t>
            </a:r>
            <a:endParaRPr lang="zh-CN" altLang="en-US" dirty="0"/>
          </a:p>
          <a:p>
            <a:r>
              <a:rPr lang="zh-CN" altLang="en-US" dirty="0" smtClean="0"/>
              <a:t>目录树中节点分为</a:t>
            </a:r>
            <a:r>
              <a:rPr lang="zh-CN" altLang="en-US" dirty="0"/>
              <a:t>两个种类：</a:t>
            </a:r>
            <a:r>
              <a:rPr lang="zh-CN" altLang="en-US" dirty="0" smtClean="0">
                <a:solidFill>
                  <a:srgbClr val="C00000"/>
                </a:solidFill>
              </a:rPr>
              <a:t>目录（</a:t>
            </a:r>
            <a:r>
              <a:rPr lang="en-US" altLang="zh-CN" dirty="0" smtClean="0">
                <a:solidFill>
                  <a:srgbClr val="C00000"/>
                </a:solidFill>
              </a:rPr>
              <a:t>directory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C00000"/>
                </a:solidFill>
              </a:rPr>
              <a:t>文件（</a:t>
            </a:r>
            <a:r>
              <a:rPr lang="en-US" altLang="zh-CN" dirty="0" smtClean="0">
                <a:solidFill>
                  <a:srgbClr val="C00000"/>
                </a:solidFill>
              </a:rPr>
              <a:t>file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r>
              <a:rPr lang="en-US" altLang="zh-CN" dirty="0" smtClean="0"/>
              <a:t>;</a:t>
            </a:r>
            <a:endParaRPr lang="zh-CN" altLang="en-US" dirty="0"/>
          </a:p>
          <a:p>
            <a:r>
              <a:rPr lang="zh-CN" altLang="en-US" dirty="0" smtClean="0"/>
              <a:t>从根目录开始，</a:t>
            </a:r>
            <a:r>
              <a:rPr lang="zh-CN" altLang="en-US" dirty="0" smtClean="0">
                <a:solidFill>
                  <a:srgbClr val="C00000"/>
                </a:solidFill>
              </a:rPr>
              <a:t>路径具有唯一性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r>
              <a:rPr lang="zh-CN" altLang="en-US" dirty="0" smtClean="0"/>
              <a:t>只有</a:t>
            </a:r>
            <a:r>
              <a:rPr lang="zh-CN" altLang="en-US" dirty="0"/>
              <a:t>在目录下才可以继续创建下一级</a:t>
            </a:r>
            <a:r>
              <a:rPr lang="zh-CN" altLang="en-US" dirty="0" smtClean="0"/>
              <a:t>目录，换句话说</a:t>
            </a:r>
            <a:r>
              <a:rPr lang="zh-CN" altLang="en-US" dirty="0" smtClean="0">
                <a:solidFill>
                  <a:srgbClr val="C00000"/>
                </a:solidFill>
              </a:rPr>
              <a:t>目录树到文件终止蔓延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通用特性</a:t>
            </a:r>
            <a:endParaRPr lang="zh-CN" altLang="en-US" dirty="0"/>
          </a:p>
        </p:txBody>
      </p:sp>
      <p:pic>
        <p:nvPicPr>
          <p:cNvPr id="8" name="Picture 2" descr="https://www.rs-online.com/designspark/rel-assets/dsauto/temp/uploaded/linux-filesystem.png?w=10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06" y="3300681"/>
            <a:ext cx="6773345" cy="32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5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.    </a:t>
            </a:r>
            <a:r>
              <a:rPr lang="zh-CN" altLang="en-US" dirty="0" smtClean="0">
                <a:solidFill>
                  <a:schemeClr val="tx1"/>
                </a:solidFill>
              </a:rPr>
              <a:t>目录或者文件以</a:t>
            </a:r>
            <a:r>
              <a:rPr lang="en-US" altLang="zh-CN" dirty="0" smtClean="0">
                <a:solidFill>
                  <a:srgbClr val="C00000"/>
                </a:solidFill>
              </a:rPr>
              <a:t>.</a:t>
            </a:r>
            <a:r>
              <a:rPr lang="zh-CN" altLang="en-US" dirty="0" smtClean="0">
                <a:solidFill>
                  <a:srgbClr val="C00000"/>
                </a:solidFill>
              </a:rPr>
              <a:t>开始表示隐藏</a:t>
            </a:r>
            <a:r>
              <a:rPr lang="zh-CN" altLang="en-US" dirty="0" smtClean="0">
                <a:solidFill>
                  <a:schemeClr val="tx1"/>
                </a:solidFill>
              </a:rPr>
              <a:t>文件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..   </a:t>
            </a:r>
            <a:r>
              <a:rPr lang="zh-CN" altLang="en-US" dirty="0" smtClean="0">
                <a:solidFill>
                  <a:srgbClr val="C00000"/>
                </a:solidFill>
              </a:rPr>
              <a:t>当前目录的上一级</a:t>
            </a:r>
            <a:r>
              <a:rPr lang="zh-CN" altLang="en-US" dirty="0" smtClean="0">
                <a:solidFill>
                  <a:schemeClr val="tx1"/>
                </a:solidFill>
              </a:rPr>
              <a:t>目录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~    </a:t>
            </a:r>
            <a:r>
              <a:rPr lang="zh-CN" altLang="en-US" dirty="0" smtClean="0">
                <a:solidFill>
                  <a:schemeClr val="tx1"/>
                </a:solidFill>
              </a:rPr>
              <a:t>当前</a:t>
            </a:r>
            <a:r>
              <a:rPr lang="zh-CN" altLang="en-US" dirty="0" smtClean="0">
                <a:solidFill>
                  <a:srgbClr val="C00000"/>
                </a:solidFill>
              </a:rPr>
              <a:t>用户的</a:t>
            </a:r>
            <a:r>
              <a:rPr lang="en-US" altLang="zh-CN" dirty="0" smtClean="0">
                <a:solidFill>
                  <a:srgbClr val="C00000"/>
                </a:solidFill>
              </a:rPr>
              <a:t>home</a:t>
            </a:r>
            <a:r>
              <a:rPr lang="zh-CN" altLang="en-US" dirty="0" smtClean="0">
                <a:solidFill>
                  <a:srgbClr val="C00000"/>
                </a:solidFill>
              </a:rPr>
              <a:t>目录</a:t>
            </a:r>
            <a:r>
              <a:rPr lang="zh-CN" altLang="en-US" dirty="0" smtClean="0">
                <a:solidFill>
                  <a:schemeClr val="tx1"/>
                </a:solidFill>
              </a:rPr>
              <a:t>，比如</a:t>
            </a:r>
            <a:r>
              <a:rPr lang="en-US" altLang="zh-CN" dirty="0" smtClean="0">
                <a:solidFill>
                  <a:schemeClr val="tx1"/>
                </a:solidFill>
              </a:rPr>
              <a:t>root</a:t>
            </a:r>
            <a:r>
              <a:rPr lang="zh-CN" altLang="en-US" dirty="0" smtClean="0">
                <a:solidFill>
                  <a:schemeClr val="tx1"/>
                </a:solidFill>
              </a:rPr>
              <a:t>用户</a:t>
            </a:r>
            <a:r>
              <a:rPr lang="en-US" altLang="zh-CN" dirty="0" smtClean="0">
                <a:solidFill>
                  <a:schemeClr val="tx1"/>
                </a:solidFill>
              </a:rPr>
              <a:t>home</a:t>
            </a:r>
            <a:r>
              <a:rPr lang="zh-CN" altLang="en-US" dirty="0" smtClean="0">
                <a:solidFill>
                  <a:schemeClr val="tx1"/>
                </a:solidFill>
              </a:rPr>
              <a:t>目录是</a:t>
            </a:r>
            <a:r>
              <a:rPr lang="en-US" altLang="zh-CN" dirty="0" smtClean="0">
                <a:solidFill>
                  <a:schemeClr val="tx1"/>
                </a:solidFill>
              </a:rPr>
              <a:t>/root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/    </a:t>
            </a:r>
            <a:r>
              <a:rPr lang="zh-CN" altLang="en-US" dirty="0" smtClean="0">
                <a:solidFill>
                  <a:srgbClr val="C00000"/>
                </a:solidFill>
              </a:rPr>
              <a:t>根目录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特殊符号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4179287" y="3999415"/>
            <a:ext cx="381278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进入当前目录下的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进入根目录下的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进入当前目录上一级下的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进入当前操作用户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home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~/a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进入当前目录下的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a  a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是隐藏的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.a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当前路径</a:t>
            </a:r>
            <a:r>
              <a:rPr lang="zh-CN" altLang="en-US" dirty="0" smtClean="0"/>
              <a:t>：也叫当前工作目录，当下用户所属的位置；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相对路径</a:t>
            </a:r>
            <a:r>
              <a:rPr lang="zh-CN" altLang="en-US" dirty="0" smtClean="0"/>
              <a:t>：相对当前工作目录开始的路径，</a:t>
            </a:r>
            <a:r>
              <a:rPr lang="zh-CN" altLang="en-US" dirty="0" smtClean="0">
                <a:solidFill>
                  <a:srgbClr val="C00000"/>
                </a:solidFill>
              </a:rPr>
              <a:t>会随当前路径变化而变化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绝对路径</a:t>
            </a:r>
            <a:r>
              <a:rPr lang="zh-CN" altLang="en-US" dirty="0" smtClean="0"/>
              <a:t>：不管工作目录在哪，</a:t>
            </a:r>
            <a:r>
              <a:rPr lang="zh-CN" altLang="en-US" dirty="0" smtClean="0">
                <a:solidFill>
                  <a:srgbClr val="C00000"/>
                </a:solidFill>
              </a:rPr>
              <a:t>绝对路径都是从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根目录开始</a:t>
            </a:r>
            <a:r>
              <a:rPr lang="zh-CN" altLang="en-US" dirty="0" smtClean="0"/>
              <a:t>，唯一不重复。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易</a:t>
            </a:r>
            <a:r>
              <a:rPr lang="zh-CN" altLang="en-US" dirty="0" smtClean="0"/>
              <a:t>混概念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982" y="3835894"/>
            <a:ext cx="5235394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help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man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公益网站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hlinkClick r:id="rId2"/>
              </a:rPr>
              <a:t>https://www.runoob.com/linux/linux-command-manual.html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命令帮助手册</a:t>
            </a:r>
            <a:endParaRPr lang="zh-CN" alt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80" y="2095147"/>
            <a:ext cx="5255155" cy="11511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62" y="3893553"/>
            <a:ext cx="5255173" cy="132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计算机原理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/>
              <a:t>操作系统概述</a:t>
            </a:r>
            <a:endParaRPr kumimoji="1" lang="en-US" altLang="zh-CN" dirty="0" smtClean="0"/>
          </a:p>
          <a:p>
            <a:r>
              <a:rPr kumimoji="1" lang="zh-CN" altLang="en-US" dirty="0" smtClean="0"/>
              <a:t>操作系统分类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文件系统基本概念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Linux</a:t>
            </a:r>
            <a:r>
              <a:rPr lang="zh-CN" altLang="en-US" dirty="0" smtClean="0">
                <a:solidFill>
                  <a:srgbClr val="FF0000"/>
                </a:solidFill>
              </a:rPr>
              <a:t>常见操作命令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命令属于死东西，属于</a:t>
            </a:r>
            <a:r>
              <a:rPr lang="zh-CN" altLang="en-US" dirty="0" smtClean="0">
                <a:solidFill>
                  <a:srgbClr val="C00000"/>
                </a:solidFill>
              </a:rPr>
              <a:t>多用多会，不用就忘</a:t>
            </a:r>
            <a:r>
              <a:rPr lang="zh-CN" altLang="en-US" dirty="0" smtClean="0"/>
              <a:t>的知识，孰能生巧；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Tab</a:t>
            </a:r>
            <a:r>
              <a:rPr lang="zh-CN" altLang="en-US" dirty="0" smtClean="0">
                <a:solidFill>
                  <a:srgbClr val="C00000"/>
                </a:solidFill>
              </a:rPr>
              <a:t>键</a:t>
            </a:r>
            <a:r>
              <a:rPr lang="zh-CN" altLang="en-US" dirty="0" smtClean="0"/>
              <a:t>可以实现</a:t>
            </a:r>
            <a:r>
              <a:rPr lang="zh-CN" altLang="en-US" dirty="0" smtClean="0">
                <a:solidFill>
                  <a:srgbClr val="C00000"/>
                </a:solidFill>
              </a:rPr>
              <a:t>自动补全</a:t>
            </a:r>
            <a:r>
              <a:rPr lang="zh-CN" altLang="en-US" dirty="0" smtClean="0"/>
              <a:t>和提示，要合理使用；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history</a:t>
            </a:r>
            <a:r>
              <a:rPr lang="zh-CN" altLang="en-US" dirty="0" smtClean="0"/>
              <a:t>命令可以显示历史执行记录，或者使用</a:t>
            </a:r>
            <a:r>
              <a:rPr lang="zh-CN" altLang="en-US" dirty="0" smtClean="0">
                <a:solidFill>
                  <a:srgbClr val="C00000"/>
                </a:solidFill>
              </a:rPr>
              <a:t>方向键</a:t>
            </a:r>
            <a:r>
              <a:rPr lang="zh-CN" altLang="en-US" dirty="0" smtClean="0"/>
              <a:t>来切换前后执行过的命令；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https://gimg2.baidu.com/image_search/src=http%3A%2F%2Fpic2.zhimg.com%2F50%2F906cb2312ad727aef49a0a3716ab9608_hd.jpg&amp;refer=http%3A%2F%2Fpic2.zhimg.com&amp;app=2002&amp;size=f9999,10000&amp;q=a80&amp;n=0&amp;g=0n&amp;fmt=jpeg?sec=1631171894&amp;t=8436f7b299b766c28a0518c5c3925c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25" y="3755920"/>
            <a:ext cx="4087907" cy="26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91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1/6</a:t>
            </a:r>
            <a:r>
              <a:rPr lang="zh-CN" altLang="en-US" dirty="0" smtClean="0"/>
              <a:t>）显示目录内容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ls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list files</a:t>
            </a:r>
            <a:r>
              <a:rPr lang="zh-CN" altLang="en-US" dirty="0" smtClean="0"/>
              <a:t>）命令：用于显示指定工作目录下之内容（列出目前工作目录所含之文件及子目录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C00000"/>
                </a:solidFill>
              </a:rPr>
              <a:t>-a </a:t>
            </a:r>
            <a:r>
              <a:rPr lang="zh-CN" altLang="en-US" dirty="0"/>
              <a:t>显示所有文件及目录 </a:t>
            </a:r>
            <a:r>
              <a:rPr lang="en-US" altLang="zh-CN" dirty="0" smtClean="0"/>
              <a:t>(.</a:t>
            </a:r>
            <a:r>
              <a:rPr lang="zh-CN" altLang="en-US" dirty="0" smtClean="0"/>
              <a:t>开头</a:t>
            </a:r>
            <a:r>
              <a:rPr lang="zh-CN" altLang="en-US" dirty="0"/>
              <a:t>的隐藏文件也会列出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-</a:t>
            </a:r>
            <a:r>
              <a:rPr lang="en-US" altLang="zh-CN" dirty="0">
                <a:solidFill>
                  <a:srgbClr val="C00000"/>
                </a:solidFill>
              </a:rPr>
              <a:t>l </a:t>
            </a:r>
            <a:r>
              <a:rPr lang="zh-CN" altLang="en-US" dirty="0"/>
              <a:t>除文件名称外，亦将文件型态、权限、拥有者、文件大小等资讯详细</a:t>
            </a:r>
            <a:r>
              <a:rPr lang="zh-CN" altLang="en-US" dirty="0" smtClean="0"/>
              <a:t>列出 注意</a:t>
            </a:r>
            <a:r>
              <a:rPr lang="en-US" altLang="zh-CN" dirty="0" smtClean="0">
                <a:solidFill>
                  <a:srgbClr val="C00000"/>
                </a:solidFill>
              </a:rPr>
              <a:t>ls -l = ll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85572" y="3919795"/>
            <a:ext cx="4400214" cy="1015663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ls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path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ls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-a path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查看所有文件 包括隐藏文件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ls </a:t>
            </a:r>
            <a:r>
              <a:rPr lang="zh-CN" altLang="zh-CN" sz="1200" dirty="0">
                <a:solidFill>
                  <a:srgbClr val="000000"/>
                </a:solidFill>
                <a:latin typeface="Arial Unicode MS" panose="020B0604020202020204" pitchFamily="34" charset="-122"/>
                <a:ea typeface="JetBrains Mono"/>
              </a:rPr>
              <a:t>-l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=ll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查看文件详细信息 包括权限 类型 时间 大小等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ll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-h  path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表示以人性化的显示内容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ll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*    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*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通配符表示任意字符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?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表示有且只有一个字符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04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2/6</a:t>
            </a:r>
            <a:r>
              <a:rPr lang="zh-CN" altLang="en-US" dirty="0" smtClean="0"/>
              <a:t>）切换目录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cd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change </a:t>
            </a:r>
            <a:r>
              <a:rPr lang="en-US" altLang="zh-CN" dirty="0"/>
              <a:t>directory</a:t>
            </a:r>
            <a:r>
              <a:rPr lang="zh-CN" altLang="en-US" dirty="0"/>
              <a:t>）</a:t>
            </a:r>
            <a:r>
              <a:rPr lang="zh-CN" altLang="en-US" dirty="0" smtClean="0"/>
              <a:t>命令：用于</a:t>
            </a:r>
            <a:r>
              <a:rPr lang="zh-CN" altLang="en-US" dirty="0"/>
              <a:t>切换当前工作目录</a:t>
            </a:r>
            <a:r>
              <a:rPr lang="zh-CN" altLang="en-US" dirty="0" smtClean="0"/>
              <a:t>。切换的路径可</a:t>
            </a:r>
            <a:r>
              <a:rPr lang="zh-CN" altLang="en-US" dirty="0"/>
              <a:t>为绝对路径或相对路径</a:t>
            </a:r>
            <a:r>
              <a:rPr lang="zh-CN" altLang="en-US" dirty="0" smtClean="0"/>
              <a:t>。若路径省略</a:t>
            </a:r>
            <a:r>
              <a:rPr lang="zh-CN" altLang="en-US" dirty="0"/>
              <a:t>，则变换至使用者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目录 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 </a:t>
            </a:r>
            <a:r>
              <a:rPr lang="en-US" altLang="zh-CN" dirty="0" smtClean="0">
                <a:solidFill>
                  <a:srgbClr val="AD2B26"/>
                </a:solidFill>
              </a:rPr>
              <a:t>~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也表示为</a:t>
            </a:r>
            <a:r>
              <a:rPr lang="en-US" altLang="zh-CN" dirty="0" smtClean="0">
                <a:solidFill>
                  <a:schemeClr val="tx1"/>
                </a:solidFill>
              </a:rPr>
              <a:t>home</a:t>
            </a:r>
            <a:r>
              <a:rPr lang="zh-CN" altLang="en-US" dirty="0" smtClean="0">
                <a:solidFill>
                  <a:schemeClr val="tx1"/>
                </a:solidFill>
              </a:rPr>
              <a:t>目录的意思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AD2B26"/>
                </a:solidFill>
              </a:rPr>
              <a:t>.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则</a:t>
            </a:r>
            <a:r>
              <a:rPr lang="zh-CN" altLang="en-US" dirty="0">
                <a:solidFill>
                  <a:schemeClr val="tx1"/>
                </a:solidFill>
              </a:rPr>
              <a:t>是表示目前所在的</a:t>
            </a:r>
            <a:r>
              <a:rPr lang="zh-CN" altLang="en-US" dirty="0" smtClean="0">
                <a:solidFill>
                  <a:schemeClr val="tx1"/>
                </a:solidFill>
              </a:rPr>
              <a:t>目录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AD2B26"/>
                </a:solidFill>
              </a:rPr>
              <a:t>..</a:t>
            </a:r>
            <a:r>
              <a:rPr lang="zh-CN" altLang="en-US" dirty="0" smtClean="0">
                <a:solidFill>
                  <a:schemeClr val="tx1"/>
                </a:solidFill>
              </a:rPr>
              <a:t>则</a:t>
            </a:r>
            <a:r>
              <a:rPr lang="zh-CN" altLang="en-US" dirty="0">
                <a:solidFill>
                  <a:schemeClr val="tx1"/>
                </a:solidFill>
              </a:rPr>
              <a:t>表示目前目录位置的上一层</a:t>
            </a:r>
            <a:r>
              <a:rPr lang="zh-CN" altLang="en-US" dirty="0" smtClean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885572" y="4452781"/>
            <a:ext cx="4400214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pwd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查看自己当前所在目录 </a:t>
            </a:r>
            <a:endParaRPr lang="en-US" altLang="zh-CN" sz="1200" i="1" dirty="0" smtClean="0">
              <a:solidFill>
                <a:srgbClr val="99999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path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注意自己写的是相对还是绝对的  还可以结合特殊符号使用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./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../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~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64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3/6</a:t>
            </a:r>
            <a:r>
              <a:rPr lang="zh-CN" altLang="en-US" dirty="0" smtClean="0"/>
              <a:t>）创建、删除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mkdir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make </a:t>
            </a:r>
            <a:r>
              <a:rPr lang="en-US" altLang="zh-CN" dirty="0"/>
              <a:t>directory</a:t>
            </a:r>
            <a:r>
              <a:rPr lang="zh-CN" altLang="en-US" dirty="0"/>
              <a:t>）</a:t>
            </a:r>
            <a:r>
              <a:rPr lang="zh-CN" altLang="en-US" dirty="0" smtClean="0"/>
              <a:t>命令：用于</a:t>
            </a:r>
            <a:r>
              <a:rPr lang="zh-CN" altLang="en-US" dirty="0"/>
              <a:t>创建目录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-p </a:t>
            </a:r>
            <a:r>
              <a:rPr lang="zh-CN" altLang="en-US" dirty="0" smtClean="0"/>
              <a:t>确保父目录</a:t>
            </a:r>
            <a:r>
              <a:rPr lang="zh-CN" altLang="en-US" dirty="0"/>
              <a:t>名称存在，不存在的就建一个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rm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remove</a:t>
            </a:r>
            <a:r>
              <a:rPr lang="zh-CN" altLang="en-US" dirty="0"/>
              <a:t>）</a:t>
            </a:r>
            <a:r>
              <a:rPr lang="zh-CN" altLang="en-US" dirty="0" smtClean="0"/>
              <a:t>命令：用于</a:t>
            </a:r>
            <a:r>
              <a:rPr lang="zh-CN" altLang="en-US" dirty="0"/>
              <a:t>删除一个文件或者目录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>
                <a:solidFill>
                  <a:srgbClr val="AD2B26"/>
                </a:solidFill>
              </a:rPr>
              <a:t>-</a:t>
            </a:r>
            <a:r>
              <a:rPr lang="en-US" altLang="zh-CN" dirty="0">
                <a:solidFill>
                  <a:srgbClr val="AD2B26"/>
                </a:solidFill>
              </a:rPr>
              <a:t>f </a:t>
            </a:r>
            <a:r>
              <a:rPr lang="zh-CN" altLang="en-US" dirty="0" smtClean="0"/>
              <a:t>强制直接</a:t>
            </a:r>
            <a:r>
              <a:rPr lang="zh-CN" altLang="en-US" dirty="0"/>
              <a:t>删除，</a:t>
            </a:r>
            <a:r>
              <a:rPr lang="zh-CN" altLang="en-US" dirty="0" smtClean="0"/>
              <a:t>无需用户确认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AD2B26"/>
                </a:solidFill>
              </a:rPr>
              <a:t>-</a:t>
            </a:r>
            <a:r>
              <a:rPr lang="en-US" altLang="zh-CN" dirty="0">
                <a:solidFill>
                  <a:srgbClr val="AD2B26"/>
                </a:solidFill>
              </a:rPr>
              <a:t>r </a:t>
            </a:r>
            <a:r>
              <a:rPr lang="zh-CN" altLang="en-US" dirty="0"/>
              <a:t>将目录及</a:t>
            </a:r>
            <a:r>
              <a:rPr lang="zh-CN" altLang="en-US" dirty="0" smtClean="0"/>
              <a:t>以下所有递归逐一</a:t>
            </a:r>
            <a:r>
              <a:rPr lang="zh-CN" altLang="en-US" dirty="0"/>
              <a:t>删除。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3510253" y="4776548"/>
            <a:ext cx="5150852" cy="175432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/a/b/c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mkdir: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cannot create directory ‘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/a/b/c’: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No such file or directory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/a/b/c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rm -rf /a/b/c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rm -rf /a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en-US" altLang="zh-CN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i="1" dirty="0" smtClean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-f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强制删除  不给与提示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递归删除 针对文件夹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-rf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杀伤力极大 问问自己在干什么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坐牢眼：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rm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-rf /*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62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4/6</a:t>
            </a:r>
            <a:r>
              <a:rPr lang="zh-CN" altLang="en-US" dirty="0" smtClean="0"/>
              <a:t>）复制、移动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cp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copy </a:t>
            </a:r>
            <a:r>
              <a:rPr lang="en-US" altLang="zh-CN" dirty="0"/>
              <a:t>file</a:t>
            </a:r>
            <a:r>
              <a:rPr lang="zh-CN" altLang="en-US" dirty="0"/>
              <a:t>）</a:t>
            </a:r>
            <a:r>
              <a:rPr lang="zh-CN" altLang="en-US" dirty="0" smtClean="0"/>
              <a:t>命令：用于</a:t>
            </a:r>
            <a:r>
              <a:rPr lang="zh-CN" altLang="en-US" dirty="0"/>
              <a:t>复制文件或目录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-r</a:t>
            </a:r>
            <a:r>
              <a:rPr lang="zh-CN" altLang="en-US" dirty="0"/>
              <a:t>：若给出的源文件是一个目录文件，此时将复制该目录下所有的子目录和文件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mv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move </a:t>
            </a:r>
            <a:r>
              <a:rPr lang="en-US" altLang="zh-CN" dirty="0"/>
              <a:t>file</a:t>
            </a:r>
            <a:r>
              <a:rPr lang="zh-CN" altLang="en-US" dirty="0"/>
              <a:t>）</a:t>
            </a:r>
            <a:r>
              <a:rPr lang="zh-CN" altLang="en-US" dirty="0" smtClean="0"/>
              <a:t>命令：用来</a:t>
            </a:r>
            <a:r>
              <a:rPr lang="zh-CN" altLang="en-US" dirty="0"/>
              <a:t>为文件或目录改名、或将文件或目录移入其它位置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752735" y="4296048"/>
            <a:ext cx="6665887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[options] source... </a:t>
            </a:r>
            <a:r>
              <a:rPr lang="zh-CN" altLang="zh-CN" sz="1200" dirty="0" smtClean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directory</a:t>
            </a:r>
            <a:endParaRPr lang="en-US" altLang="zh-CN" sz="1200" dirty="0" smtClean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source_file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dest_file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将源文件名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source_file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改为目标文件名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dest_file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source_file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dest_directory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将文件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source_file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移动到目标目录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dest_directory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source_directory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dest_directory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dest_directory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已存在，将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source_directory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移动到目录名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dest_directory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中；目录名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dest_directory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不存在则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source_directory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改名为目录名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dest_directory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mv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source_directory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 </a:t>
            </a:r>
            <a:r>
              <a:rPr lang="zh-CN" altLang="zh-CN" sz="1200" dirty="0">
                <a:solidFill>
                  <a:srgbClr val="C57633"/>
                </a:solidFill>
                <a:latin typeface="Arial Unicode MS" panose="020B0604020202020204" pitchFamily="34" charset="-122"/>
                <a:ea typeface="JetBrains Mono"/>
              </a:rPr>
              <a:t>dest_file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(</a:t>
            </a:r>
            <a:r>
              <a:rPr lang="zh-CN" altLang="zh-CN" sz="1200" dirty="0">
                <a:solidFill>
                  <a:srgbClr val="C576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)  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出错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04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5/6</a:t>
            </a:r>
            <a:r>
              <a:rPr lang="zh-CN" altLang="en-US" dirty="0" smtClean="0"/>
              <a:t>）文件内容查看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cat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concatenate</a:t>
            </a:r>
            <a:r>
              <a:rPr lang="zh-CN" altLang="en-US" dirty="0"/>
              <a:t>）</a:t>
            </a:r>
            <a:r>
              <a:rPr lang="zh-CN" altLang="en-US" dirty="0" smtClean="0"/>
              <a:t>命令：用于</a:t>
            </a:r>
            <a:r>
              <a:rPr lang="zh-CN" altLang="en-US" dirty="0"/>
              <a:t>连接文件并打印到标准</a:t>
            </a:r>
            <a:r>
              <a:rPr lang="zh-CN" altLang="en-US" dirty="0" smtClean="0"/>
              <a:t>输出设备如</a:t>
            </a:r>
            <a:r>
              <a:rPr lang="en-US" altLang="zh-CN" dirty="0" smtClean="0"/>
              <a:t>console</a:t>
            </a:r>
            <a:r>
              <a:rPr lang="zh-CN" altLang="en-US" dirty="0" smtClean="0"/>
              <a:t>控制台上。适合小文件内容查看。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AD2B26"/>
                </a:solidFill>
              </a:rPr>
              <a:t>more </a:t>
            </a:r>
            <a:r>
              <a:rPr lang="zh-CN" altLang="en-US" dirty="0" smtClean="0"/>
              <a:t>命令：类似</a:t>
            </a:r>
            <a:r>
              <a:rPr lang="en-US" altLang="zh-CN" dirty="0" smtClean="0"/>
              <a:t>cat</a:t>
            </a:r>
            <a:r>
              <a:rPr lang="zh-CN" altLang="en-US" dirty="0" smtClean="0"/>
              <a:t>，</a:t>
            </a:r>
            <a:r>
              <a:rPr lang="zh-CN" altLang="en-US" dirty="0"/>
              <a:t>不过会以一页一页的形式显示，更方便使用者逐页</a:t>
            </a:r>
            <a:r>
              <a:rPr lang="zh-CN" altLang="en-US" dirty="0" smtClean="0"/>
              <a:t>阅读，翻页结束自动退出。适合大文件查看。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按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键翻下一页，按</a:t>
            </a:r>
            <a:r>
              <a:rPr lang="en-US" altLang="zh-CN" dirty="0" smtClean="0"/>
              <a:t>b</a:t>
            </a:r>
            <a:r>
              <a:rPr lang="zh-CN" altLang="en-US" dirty="0" smtClean="0"/>
              <a:t>往回</a:t>
            </a:r>
            <a:r>
              <a:rPr lang="zh-CN" altLang="en-US" dirty="0"/>
              <a:t>（</a:t>
            </a:r>
            <a:r>
              <a:rPr lang="en-US" altLang="zh-CN" dirty="0"/>
              <a:t>back</a:t>
            </a:r>
            <a:r>
              <a:rPr lang="zh-CN" altLang="en-US" dirty="0" smtClean="0"/>
              <a:t>）上一页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AD2B26"/>
                </a:solidFill>
              </a:rPr>
              <a:t>less </a:t>
            </a:r>
            <a:r>
              <a:rPr lang="zh-CN" altLang="en-US" dirty="0" smtClean="0">
                <a:solidFill>
                  <a:schemeClr val="tx1"/>
                </a:solidFill>
              </a:rPr>
              <a:t>命令：</a:t>
            </a:r>
            <a:r>
              <a:rPr lang="zh-CN" altLang="en-US" dirty="0" smtClean="0"/>
              <a:t>与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类似</a:t>
            </a:r>
            <a:r>
              <a:rPr lang="zh-CN" altLang="en-US" dirty="0"/>
              <a:t>，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可以</a:t>
            </a:r>
            <a:r>
              <a:rPr lang="zh-CN" altLang="en-US" dirty="0"/>
              <a:t>随意浏览文件，支持翻页和搜索，支持向上翻页和向下翻页</a:t>
            </a:r>
            <a:r>
              <a:rPr lang="zh-CN" altLang="en-US" dirty="0" smtClean="0"/>
              <a:t>。结束不会自动退出。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/>
              <a:t>按</a:t>
            </a:r>
            <a:r>
              <a:rPr lang="en-US" altLang="zh-CN" dirty="0"/>
              <a:t>space</a:t>
            </a:r>
            <a:r>
              <a:rPr lang="zh-CN" altLang="en-US" dirty="0"/>
              <a:t>键翻下一</a:t>
            </a:r>
            <a:r>
              <a:rPr lang="zh-CN" altLang="en-US" dirty="0" smtClean="0"/>
              <a:t>页，按</a:t>
            </a:r>
            <a:r>
              <a:rPr lang="en-US" altLang="zh-CN" dirty="0" smtClean="0"/>
              <a:t>enter</a:t>
            </a:r>
            <a:r>
              <a:rPr lang="zh-CN" altLang="en-US" dirty="0" smtClean="0"/>
              <a:t>键翻下</a:t>
            </a:r>
            <a:r>
              <a:rPr lang="zh-CN" altLang="en-US" dirty="0"/>
              <a:t>一行 </a:t>
            </a:r>
          </a:p>
          <a:p>
            <a:pPr marL="0" indent="0">
              <a:buNone/>
            </a:pPr>
            <a:r>
              <a:rPr lang="zh-CN" altLang="en-US" dirty="0" smtClean="0"/>
              <a:t>	按</a:t>
            </a:r>
            <a:r>
              <a:rPr lang="en-US" altLang="zh-CN" dirty="0" smtClean="0"/>
              <a:t>b</a:t>
            </a:r>
            <a:r>
              <a:rPr lang="zh-CN" altLang="en-US" dirty="0" smtClean="0"/>
              <a:t>向上</a:t>
            </a:r>
            <a:r>
              <a:rPr lang="zh-CN" altLang="en-US" dirty="0"/>
              <a:t>翻一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按</a:t>
            </a:r>
            <a:r>
              <a:rPr lang="en-US" altLang="zh-CN" dirty="0" smtClean="0"/>
              <a:t>q</a:t>
            </a:r>
            <a:r>
              <a:rPr lang="zh-CN" altLang="en-US" dirty="0" smtClean="0"/>
              <a:t>退出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84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5/6</a:t>
            </a:r>
            <a:r>
              <a:rPr lang="zh-CN" altLang="en-US" dirty="0" smtClean="0"/>
              <a:t>）文件内容查看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AD2B26"/>
                </a:solidFill>
              </a:rPr>
              <a:t>head </a:t>
            </a:r>
            <a:r>
              <a:rPr lang="zh-CN" altLang="en-US" dirty="0" smtClean="0"/>
              <a:t>命令：用于</a:t>
            </a:r>
            <a:r>
              <a:rPr lang="zh-CN" altLang="en-US" dirty="0"/>
              <a:t>查看文件的开头部分的</a:t>
            </a:r>
            <a:r>
              <a:rPr lang="zh-CN" altLang="en-US" dirty="0" smtClean="0"/>
              <a:t>内容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b="1" dirty="0" smtClean="0">
                <a:solidFill>
                  <a:srgbClr val="AD2B26"/>
                </a:solidFill>
              </a:rPr>
              <a:t>-</a:t>
            </a:r>
            <a:r>
              <a:rPr lang="en-US" altLang="zh-CN" b="1" dirty="0">
                <a:solidFill>
                  <a:srgbClr val="AD2B26"/>
                </a:solidFill>
              </a:rPr>
              <a:t>n</a:t>
            </a:r>
            <a:r>
              <a:rPr lang="zh-CN" altLang="en-US" dirty="0"/>
              <a:t> </a:t>
            </a:r>
            <a:r>
              <a:rPr lang="zh-CN" altLang="en-US" dirty="0" smtClean="0"/>
              <a:t> 用于</a:t>
            </a:r>
            <a:r>
              <a:rPr lang="zh-CN" altLang="en-US" dirty="0"/>
              <a:t>显示行数，默认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10</a:t>
            </a:r>
            <a:r>
              <a:rPr lang="zh-CN" altLang="en-US" dirty="0"/>
              <a:t>，即显示 </a:t>
            </a:r>
            <a:r>
              <a:rPr lang="en-US" altLang="zh-CN" dirty="0"/>
              <a:t>10 </a:t>
            </a:r>
            <a:r>
              <a:rPr lang="zh-CN" altLang="en-US" dirty="0"/>
              <a:t>行的内容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tail</a:t>
            </a:r>
            <a:r>
              <a:rPr lang="en-US" altLang="zh-CN" dirty="0"/>
              <a:t> </a:t>
            </a:r>
            <a:r>
              <a:rPr lang="zh-CN" altLang="en-US" dirty="0" smtClean="0"/>
              <a:t>命令：用于</a:t>
            </a:r>
            <a:r>
              <a:rPr lang="zh-CN" altLang="en-US" dirty="0"/>
              <a:t>查看文件</a:t>
            </a:r>
            <a:r>
              <a:rPr lang="zh-CN" altLang="en-US" dirty="0" smtClean="0"/>
              <a:t>的结尾部分的内容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	</a:t>
            </a:r>
            <a:r>
              <a:rPr lang="en-US" altLang="zh-CN" b="1" dirty="0" smtClean="0">
                <a:solidFill>
                  <a:srgbClr val="AD2B26"/>
                </a:solidFill>
              </a:rPr>
              <a:t>-n</a:t>
            </a:r>
            <a:r>
              <a:rPr lang="zh-CN" altLang="en-US" dirty="0" smtClean="0">
                <a:solidFill>
                  <a:srgbClr val="AD2B26"/>
                </a:solidFill>
              </a:rPr>
              <a:t>  </a:t>
            </a:r>
            <a:r>
              <a:rPr lang="zh-CN" altLang="en-US" dirty="0" smtClean="0"/>
              <a:t>用于</a:t>
            </a:r>
            <a:r>
              <a:rPr lang="zh-CN" altLang="en-US" dirty="0"/>
              <a:t>显示行数，默认为</a:t>
            </a:r>
            <a:r>
              <a:rPr lang="en-US" altLang="zh-CN" dirty="0"/>
              <a:t>10</a:t>
            </a:r>
            <a:r>
              <a:rPr lang="zh-CN" altLang="en-US" dirty="0"/>
              <a:t>，即显示 </a:t>
            </a:r>
            <a:r>
              <a:rPr lang="en-US" altLang="zh-CN" dirty="0"/>
              <a:t>10 </a:t>
            </a:r>
            <a:r>
              <a:rPr lang="zh-CN" altLang="en-US" dirty="0"/>
              <a:t>行的内容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>
                <a:solidFill>
                  <a:srgbClr val="AD2B26"/>
                </a:solidFill>
              </a:rPr>
              <a:t>-f  </a:t>
            </a:r>
            <a:r>
              <a:rPr lang="zh-CN" altLang="en-US" dirty="0" smtClean="0">
                <a:solidFill>
                  <a:schemeClr val="tx1"/>
                </a:solidFill>
              </a:rPr>
              <a:t>用于</a:t>
            </a:r>
            <a:r>
              <a:rPr lang="zh-CN" altLang="en-US" dirty="0" smtClean="0"/>
              <a:t>实时显示文件动态追加的内容。会把文件</a:t>
            </a:r>
            <a:r>
              <a:rPr lang="zh-CN" altLang="en-US" dirty="0"/>
              <a:t>里的最尾部的内容显示在屏幕上，并且不断刷新，只要 </a:t>
            </a:r>
            <a:r>
              <a:rPr lang="en-US" altLang="zh-CN" dirty="0" smtClean="0"/>
              <a:t>	    </a:t>
            </a:r>
            <a:r>
              <a:rPr lang="zh-CN" altLang="en-US" dirty="0" smtClean="0"/>
              <a:t>文件有更新</a:t>
            </a:r>
            <a:r>
              <a:rPr lang="zh-CN" altLang="en-US" dirty="0"/>
              <a:t>，</a:t>
            </a:r>
            <a:r>
              <a:rPr lang="zh-CN" altLang="en-US" dirty="0" smtClean="0"/>
              <a:t>就</a:t>
            </a:r>
            <a:r>
              <a:rPr lang="zh-CN" altLang="en-US" dirty="0"/>
              <a:t>可以看到最新的文件内容。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416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6/6</a:t>
            </a:r>
            <a:r>
              <a:rPr lang="zh-CN" altLang="en-US" dirty="0" smtClean="0"/>
              <a:t>）其他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|</a:t>
            </a:r>
            <a:r>
              <a:rPr lang="en-US" altLang="zh-CN" dirty="0" smtClean="0"/>
              <a:t> </a:t>
            </a:r>
            <a:r>
              <a:rPr lang="zh-CN" altLang="en-US" dirty="0" smtClean="0"/>
              <a:t>管道命令：将前一个命令执行的结果作为内容交给下一个命令处理。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命令</a:t>
            </a:r>
            <a:r>
              <a:rPr lang="en-US" altLang="zh-CN" dirty="0" smtClean="0"/>
              <a:t>1|</a:t>
            </a:r>
            <a:r>
              <a:rPr lang="zh-CN" altLang="en-US" dirty="0" smtClean="0"/>
              <a:t>命令</a:t>
            </a:r>
            <a:r>
              <a:rPr lang="en-US" altLang="zh-CN" dirty="0" smtClean="0"/>
              <a:t>2  </a:t>
            </a:r>
            <a:r>
              <a:rPr lang="zh-CN" altLang="en-US" dirty="0" smtClean="0"/>
              <a:t>可以</a:t>
            </a:r>
            <a:r>
              <a:rPr lang="zh-CN" altLang="en-US" dirty="0"/>
              <a:t>将命令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zh-CN" altLang="en-US" dirty="0" smtClean="0"/>
              <a:t>结果通过命令</a:t>
            </a:r>
            <a:r>
              <a:rPr lang="en-US" altLang="zh-CN" dirty="0" smtClean="0"/>
              <a:t>2</a:t>
            </a:r>
            <a:r>
              <a:rPr lang="zh-CN" altLang="en-US" dirty="0" smtClean="0"/>
              <a:t>作</a:t>
            </a:r>
            <a:r>
              <a:rPr lang="zh-CN" altLang="en-US" dirty="0"/>
              <a:t>进一步的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echo</a:t>
            </a:r>
            <a:r>
              <a:rPr lang="en-US" altLang="zh-CN" dirty="0" smtClean="0"/>
              <a:t> </a:t>
            </a:r>
            <a:r>
              <a:rPr lang="zh-CN" altLang="en-US" dirty="0"/>
              <a:t>命令：用于字符串的</a:t>
            </a:r>
            <a:r>
              <a:rPr lang="zh-CN" altLang="en-US" dirty="0" smtClean="0"/>
              <a:t>输出，属于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命令。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echo string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752735" y="4430518"/>
            <a:ext cx="6665887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ls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1.txt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anaconda-ks.cfg  hello  lrzsz-0.12.20.tar.gz 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test 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test.file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ls | grep ^t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test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test.file  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/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相当于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print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将内容输出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console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控制台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111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111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"hello 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hello 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15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6/6</a:t>
            </a:r>
            <a:r>
              <a:rPr lang="zh-CN" altLang="en-US" dirty="0" smtClean="0"/>
              <a:t>）其他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&gt;</a:t>
            </a:r>
            <a:r>
              <a:rPr lang="en-US" altLang="zh-CN" dirty="0" smtClean="0"/>
              <a:t>  </a:t>
            </a:r>
            <a:r>
              <a:rPr lang="zh-CN" altLang="en-US" dirty="0" smtClean="0"/>
              <a:t>输出重定向（</a:t>
            </a:r>
            <a:r>
              <a:rPr lang="zh-CN" altLang="en-US" dirty="0">
                <a:solidFill>
                  <a:srgbClr val="C00000"/>
                </a:solidFill>
              </a:rPr>
              <a:t>覆盖</a:t>
            </a:r>
            <a:r>
              <a:rPr lang="zh-CN" altLang="en-US" dirty="0" smtClean="0"/>
              <a:t>）命令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command &gt; file 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然后</a:t>
            </a:r>
            <a:r>
              <a:rPr lang="zh-CN" altLang="en-US" dirty="0"/>
              <a:t>将输出的内容存入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内已经</a:t>
            </a:r>
            <a:r>
              <a:rPr lang="zh-CN" altLang="en-US" dirty="0"/>
              <a:t>存在的内容将被新内容</a:t>
            </a:r>
            <a:r>
              <a:rPr lang="zh-CN" altLang="en-US" dirty="0" smtClean="0"/>
              <a:t>替代。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C00000"/>
                </a:solidFill>
              </a:rPr>
              <a:t>&gt;&gt; </a:t>
            </a:r>
            <a:r>
              <a:rPr lang="zh-CN" altLang="en-US" dirty="0" smtClean="0"/>
              <a:t>输出</a:t>
            </a:r>
            <a:r>
              <a:rPr lang="zh-CN" altLang="en-US" dirty="0"/>
              <a:t>重定向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rgbClr val="C00000"/>
                </a:solidFill>
              </a:rPr>
              <a:t>追加</a:t>
            </a:r>
            <a:r>
              <a:rPr lang="zh-CN" altLang="en-US" dirty="0" smtClean="0"/>
              <a:t>）命令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command &gt;&gt; file </a:t>
            </a:r>
            <a:r>
              <a:rPr lang="zh-CN" altLang="en-US" dirty="0"/>
              <a:t>执行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然后</a:t>
            </a:r>
            <a:r>
              <a:rPr lang="zh-CN" altLang="en-US" dirty="0"/>
              <a:t>将输出的内容存入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，</a:t>
            </a:r>
            <a:r>
              <a:rPr lang="zh-CN" altLang="en-US" dirty="0"/>
              <a:t>新</a:t>
            </a:r>
            <a:r>
              <a:rPr lang="zh-CN" altLang="en-US" dirty="0" smtClean="0"/>
              <a:t>内容</a:t>
            </a:r>
            <a:r>
              <a:rPr lang="zh-CN" altLang="en-US" dirty="0"/>
              <a:t>追加</a:t>
            </a:r>
            <a:r>
              <a:rPr lang="zh-CN" altLang="en-US" dirty="0" smtClean="0"/>
              <a:t>在</a:t>
            </a:r>
            <a:r>
              <a:rPr lang="zh-CN" altLang="en-US" dirty="0"/>
              <a:t>文件末尾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48317" y="4394659"/>
            <a:ext cx="627472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111 &gt; 4.txt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cat 4.txt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111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222 &gt; 4.txt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cat 4.txt  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222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333 &gt;&gt; 4.txt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cat 4.txt   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222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333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0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美籍匈牙利数学家</a:t>
            </a:r>
            <a:r>
              <a:rPr lang="zh-CN" altLang="en-US" dirty="0">
                <a:solidFill>
                  <a:srgbClr val="C00000"/>
                </a:solidFill>
              </a:rPr>
              <a:t>冯</a:t>
            </a:r>
            <a:r>
              <a:rPr lang="en-US" altLang="zh-CN" dirty="0">
                <a:solidFill>
                  <a:srgbClr val="C00000"/>
                </a:solidFill>
              </a:rPr>
              <a:t>·</a:t>
            </a:r>
            <a:r>
              <a:rPr lang="zh-CN" altLang="en-US" dirty="0" smtClean="0">
                <a:solidFill>
                  <a:srgbClr val="C00000"/>
                </a:solidFill>
              </a:rPr>
              <a:t>诺伊曼</a:t>
            </a:r>
            <a:r>
              <a:rPr lang="zh-CN" altLang="en-US" dirty="0" smtClean="0"/>
              <a:t>于</a:t>
            </a:r>
            <a:r>
              <a:rPr lang="en-US" altLang="zh-CN" dirty="0"/>
              <a:t>1946</a:t>
            </a:r>
            <a:r>
              <a:rPr lang="zh-CN" altLang="en-US" dirty="0"/>
              <a:t>年提出</a:t>
            </a:r>
            <a:r>
              <a:rPr lang="zh-CN" altLang="en-US" dirty="0">
                <a:solidFill>
                  <a:srgbClr val="C00000"/>
                </a:solidFill>
              </a:rPr>
              <a:t>存储程序</a:t>
            </a:r>
            <a:r>
              <a:rPr lang="zh-CN" altLang="en-US" dirty="0" smtClean="0">
                <a:solidFill>
                  <a:srgbClr val="C00000"/>
                </a:solidFill>
              </a:rPr>
              <a:t>原理</a:t>
            </a:r>
            <a:r>
              <a:rPr lang="zh-CN" altLang="en-US" dirty="0" smtClean="0"/>
              <a:t>：把</a:t>
            </a:r>
            <a:r>
              <a:rPr lang="zh-CN" altLang="en-US" dirty="0"/>
              <a:t>程序本身当作数据来对待，程序和该程序处理的数据用同样的方式</a:t>
            </a:r>
            <a:r>
              <a:rPr lang="zh-CN" altLang="en-US" dirty="0" smtClean="0"/>
              <a:t>储存，并</a:t>
            </a:r>
            <a:r>
              <a:rPr lang="zh-CN" altLang="en-US" dirty="0"/>
              <a:t>确定了存储程序计算机的五大组成部分和基本工作</a:t>
            </a:r>
            <a:r>
              <a:rPr lang="zh-CN" altLang="en-US" dirty="0" smtClean="0"/>
              <a:t>方法；</a:t>
            </a:r>
            <a:endParaRPr lang="en-US" altLang="zh-CN" dirty="0" smtClean="0"/>
          </a:p>
          <a:p>
            <a:r>
              <a:rPr lang="zh-CN" altLang="en-US" dirty="0" smtClean="0"/>
              <a:t>人们</a:t>
            </a:r>
            <a:r>
              <a:rPr lang="zh-CN" altLang="en-US" dirty="0"/>
              <a:t>把冯诺依曼的</a:t>
            </a:r>
            <a:r>
              <a:rPr lang="zh-CN" altLang="en-US" dirty="0" smtClean="0"/>
              <a:t>这套理论称之为</a:t>
            </a:r>
            <a:r>
              <a:rPr lang="zh-CN" altLang="en-US" dirty="0">
                <a:solidFill>
                  <a:srgbClr val="C00000"/>
                </a:solidFill>
              </a:rPr>
              <a:t>冯诺依曼</a:t>
            </a:r>
            <a:r>
              <a:rPr lang="zh-CN" altLang="en-US" dirty="0" smtClean="0">
                <a:solidFill>
                  <a:srgbClr val="C00000"/>
                </a:solidFill>
              </a:rPr>
              <a:t>体系结构</a:t>
            </a:r>
            <a:r>
              <a:rPr lang="zh-CN" altLang="en-US" dirty="0" smtClean="0"/>
              <a:t>（</a:t>
            </a:r>
            <a:r>
              <a:rPr lang="en-US" altLang="zh-CN" dirty="0"/>
              <a:t>Von Neumann Architecture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r>
              <a:rPr lang="zh-CN" altLang="en-US" dirty="0"/>
              <a:t>从</a:t>
            </a:r>
            <a:r>
              <a:rPr lang="en-US" altLang="zh-CN" dirty="0">
                <a:solidFill>
                  <a:schemeClr val="tx1"/>
                </a:solidFill>
              </a:rPr>
              <a:t>ENIAC</a:t>
            </a:r>
            <a:r>
              <a:rPr lang="zh-CN" altLang="en-US" dirty="0"/>
              <a:t>到当前最先进的计算机都采用的是冯诺依曼</a:t>
            </a:r>
            <a:r>
              <a:rPr lang="zh-CN" altLang="en-US" dirty="0" smtClean="0"/>
              <a:t>体系结构，所以</a:t>
            </a:r>
            <a:r>
              <a:rPr lang="zh-CN" altLang="en-US" dirty="0"/>
              <a:t>冯诺依曼是当之无愧的</a:t>
            </a:r>
            <a:r>
              <a:rPr lang="zh-CN" altLang="en-US" dirty="0">
                <a:solidFill>
                  <a:srgbClr val="C00000"/>
                </a:solidFill>
              </a:rPr>
              <a:t>数字计算机之父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 smtClean="0"/>
              <a:t>诺依曼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353" y="3691594"/>
            <a:ext cx="4036652" cy="25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6/6</a:t>
            </a:r>
            <a:r>
              <a:rPr lang="zh-CN" altLang="en-US" dirty="0" smtClean="0"/>
              <a:t>）其他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>
                <a:solidFill>
                  <a:schemeClr val="tx1"/>
                </a:solidFill>
              </a:rPr>
              <a:t>1 </a:t>
            </a:r>
            <a:r>
              <a:rPr lang="en-US" altLang="zh-CN" dirty="0" smtClean="0">
                <a:solidFill>
                  <a:srgbClr val="AD2B26"/>
                </a:solidFill>
              </a:rPr>
              <a:t>&amp;&amp;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>
                <a:solidFill>
                  <a:schemeClr val="tx1"/>
                </a:solidFill>
              </a:rPr>
              <a:t>2  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执行成功才</a:t>
            </a:r>
            <a:r>
              <a:rPr lang="zh-CN" altLang="en-US" dirty="0" smtClean="0">
                <a:solidFill>
                  <a:schemeClr val="tx1"/>
                </a:solidFill>
              </a:rPr>
              <a:t>执行命令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>
                <a:solidFill>
                  <a:schemeClr val="tx1"/>
                </a:solidFill>
              </a:rPr>
              <a:t>1 </a:t>
            </a:r>
            <a:r>
              <a:rPr lang="en-US" altLang="zh-CN" dirty="0" smtClean="0">
                <a:solidFill>
                  <a:srgbClr val="AD2B26"/>
                </a:solidFill>
              </a:rPr>
              <a:t>|| 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>
                <a:solidFill>
                  <a:schemeClr val="tx1"/>
                </a:solidFill>
              </a:rPr>
              <a:t>2  </a:t>
            </a:r>
            <a:r>
              <a:rPr lang="zh-CN" altLang="en-US" dirty="0" smtClean="0">
                <a:solidFill>
                  <a:schemeClr val="tx1"/>
                </a:solidFill>
              </a:rPr>
              <a:t>命令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执行失败才</a:t>
            </a:r>
            <a:r>
              <a:rPr lang="zh-CN" altLang="en-US" dirty="0" smtClean="0">
                <a:solidFill>
                  <a:schemeClr val="tx1"/>
                </a:solidFill>
              </a:rPr>
              <a:t>执行命令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文件系统相关命令</a:t>
            </a:r>
            <a:endParaRPr lang="zh-CN" alt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48317" y="3757872"/>
            <a:ext cx="6274724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a/b/c &amp;&amp; echo "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创建目录成功了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mkdir: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cannot create directory ‘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a/b/c’: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No such file or directory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-p a/b/c &amp;&amp; echo "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创建目录成功了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"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创建目录成功</a:t>
            </a:r>
            <a:r>
              <a:rPr lang="zh-CN" altLang="zh-CN" sz="1200" dirty="0" smtClean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30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1/3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搜索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find</a:t>
            </a:r>
            <a:r>
              <a:rPr lang="en-US" altLang="zh-CN" dirty="0"/>
              <a:t> </a:t>
            </a:r>
            <a:r>
              <a:rPr lang="zh-CN" altLang="en-US" dirty="0" smtClean="0"/>
              <a:t>命令：用来</a:t>
            </a:r>
            <a:r>
              <a:rPr lang="zh-CN" altLang="en-US" dirty="0">
                <a:solidFill>
                  <a:srgbClr val="AD2B26"/>
                </a:solidFill>
              </a:rPr>
              <a:t>在指定目录下查找</a:t>
            </a:r>
            <a:r>
              <a:rPr lang="zh-CN" altLang="en-US" dirty="0" smtClean="0">
                <a:solidFill>
                  <a:srgbClr val="AD2B26"/>
                </a:solidFill>
              </a:rPr>
              <a:t>文件</a:t>
            </a:r>
            <a:r>
              <a:rPr lang="zh-CN" altLang="en-US" dirty="0" smtClean="0"/>
              <a:t>。如果</a:t>
            </a:r>
            <a:r>
              <a:rPr lang="zh-CN" altLang="en-US" dirty="0"/>
              <a:t>使用该命令时，不设置任何参数，</a:t>
            </a:r>
            <a:r>
              <a:rPr lang="zh-CN" altLang="en-US" dirty="0" smtClean="0"/>
              <a:t>则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命令</a:t>
            </a:r>
            <a:r>
              <a:rPr lang="zh-CN" altLang="en-US" dirty="0"/>
              <a:t>将在当前目录下查找子目录与文件。并且将查找到的子目录和文件全部进行显示。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搜索相关命令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48317" y="3755920"/>
            <a:ext cx="6274724" cy="15696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&lt;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指定目录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&gt; &lt;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指定条件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&gt; &lt;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指定动作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&gt;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 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默认是搜索当前目录下，所有文件，结果显示在屏幕上</a:t>
            </a:r>
            <a:b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 -name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"*.log"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-ls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在当前目录查找以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.log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结尾的文件， 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并显示详细信息。</a:t>
            </a:r>
            <a:b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/root/ -perm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777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/root/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目录下权限为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777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的文件</a:t>
            </a:r>
            <a:b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 -type f -name </a:t>
            </a:r>
            <a:r>
              <a:rPr lang="zh-CN" altLang="zh-CN" sz="1200" dirty="0">
                <a:solidFill>
                  <a:srgbClr val="067D17"/>
                </a:solidFill>
                <a:latin typeface="Arial Unicode MS" panose="020B0604020202020204" pitchFamily="34" charset="-122"/>
                <a:ea typeface="JetBrains Mono"/>
              </a:rPr>
              <a:t>"*.log"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查找当目录，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.log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结尾的普通文件</a:t>
            </a:r>
            <a:b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 -type d |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sort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查找当前所有目录并排序</a:t>
            </a:r>
            <a:b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find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. -size +100M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查找当前目录大于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100M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的文件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35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grep</a:t>
            </a:r>
            <a:r>
              <a:rPr lang="zh-CN" altLang="en-US" dirty="0" smtClean="0"/>
              <a:t>搜索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grep</a:t>
            </a:r>
            <a:r>
              <a:rPr lang="en-US" altLang="zh-CN" dirty="0"/>
              <a:t> </a:t>
            </a:r>
            <a:r>
              <a:rPr lang="zh-CN" altLang="en-US" dirty="0" smtClean="0"/>
              <a:t>命令：用于</a:t>
            </a:r>
            <a:r>
              <a:rPr lang="zh-CN" altLang="en-US" dirty="0"/>
              <a:t>查找文件里符合</a:t>
            </a:r>
            <a:r>
              <a:rPr lang="zh-CN" altLang="en-US" dirty="0" smtClean="0"/>
              <a:t>条件</a:t>
            </a:r>
            <a:r>
              <a:rPr lang="zh-CN" altLang="en-US" dirty="0"/>
              <a:t>的字符串</a:t>
            </a:r>
            <a:r>
              <a:rPr lang="zh-CN" altLang="en-US" dirty="0" smtClean="0"/>
              <a:t>。通常</a:t>
            </a:r>
            <a:r>
              <a:rPr lang="zh-CN" altLang="en-US" dirty="0" smtClean="0">
                <a:solidFill>
                  <a:srgbClr val="AD2B26"/>
                </a:solidFill>
              </a:rPr>
              <a:t>配合</a:t>
            </a:r>
            <a:r>
              <a:rPr lang="en-US" altLang="zh-CN" dirty="0" smtClean="0">
                <a:solidFill>
                  <a:srgbClr val="AD2B26"/>
                </a:solidFill>
              </a:rPr>
              <a:t>|</a:t>
            </a:r>
            <a:r>
              <a:rPr lang="zh-CN" altLang="en-US" dirty="0" smtClean="0">
                <a:solidFill>
                  <a:srgbClr val="AD2B26"/>
                </a:solidFill>
              </a:rPr>
              <a:t>管道对命令执行的结果进行搜索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搜索相关命令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48317" y="3755920"/>
            <a:ext cx="6274724" cy="64633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ps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-ef |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grep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sshd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查找指定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ssh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服务进程</a:t>
            </a:r>
            <a:b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ps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-ef |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grep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sshd |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grep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-v grep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查找指定服务进程，</a:t>
            </a:r>
            <a:r>
              <a:rPr lang="zh-CN" altLang="zh-CN" sz="1200" dirty="0">
                <a:solidFill>
                  <a:srgbClr val="0073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排除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gerp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本身</a:t>
            </a:r>
            <a:b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ps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-ef |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grep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sshd -c </a:t>
            </a:r>
            <a:r>
              <a:rPr lang="zh-CN" altLang="zh-CN" sz="1200" dirty="0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查找指定进程个数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8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en-US" altLang="zh-CN" dirty="0"/>
              <a:t>/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搜索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AD2B26"/>
                </a:solidFill>
              </a:rPr>
              <a:t>which</a:t>
            </a:r>
            <a:r>
              <a:rPr lang="zh-CN" altLang="en-US" dirty="0" smtClean="0"/>
              <a:t>命令：用于</a:t>
            </a:r>
            <a:r>
              <a:rPr lang="zh-CN" altLang="en-US" dirty="0"/>
              <a:t>查找文件</a:t>
            </a:r>
            <a:r>
              <a:rPr lang="zh-CN" altLang="en-US" dirty="0" smtClean="0"/>
              <a:t>。会</a:t>
            </a:r>
            <a:r>
              <a:rPr lang="zh-CN" altLang="en-US" dirty="0">
                <a:solidFill>
                  <a:srgbClr val="AD2B26"/>
                </a:solidFill>
              </a:rPr>
              <a:t>在环境变量</a:t>
            </a:r>
            <a:r>
              <a:rPr lang="en-US" altLang="zh-CN" dirty="0">
                <a:solidFill>
                  <a:srgbClr val="AD2B26"/>
                </a:solidFill>
              </a:rPr>
              <a:t>$PATH</a:t>
            </a:r>
            <a:r>
              <a:rPr lang="zh-CN" altLang="en-US" dirty="0">
                <a:solidFill>
                  <a:srgbClr val="AD2B26"/>
                </a:solidFill>
              </a:rPr>
              <a:t>设置的目录里查找符合条件的文件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可用于快速定位已安装并配置环境变量的软件目录。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搜索相关命令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2948317" y="3755920"/>
            <a:ext cx="6274724" cy="83099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which java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/export/server/jdk1.8.0_65/bin/java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which hadoop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/export/server/hadoop-3.3.0/bin/hadoop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0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ln</a:t>
            </a:r>
            <a:r>
              <a:rPr lang="zh-CN" altLang="en-US" dirty="0"/>
              <a:t>（英文全拼：</a:t>
            </a:r>
            <a:r>
              <a:rPr lang="en-US" altLang="zh-CN" dirty="0"/>
              <a:t>link files</a:t>
            </a:r>
            <a:r>
              <a:rPr lang="zh-CN" altLang="en-US" dirty="0"/>
              <a:t>）</a:t>
            </a:r>
            <a:r>
              <a:rPr lang="zh-CN" altLang="en-US" dirty="0" smtClean="0"/>
              <a:t>命令：为</a:t>
            </a:r>
            <a:r>
              <a:rPr lang="zh-CN" altLang="en-US" dirty="0"/>
              <a:t>某一个文件在另外一个位置建立一个同步的链接</a:t>
            </a:r>
            <a:r>
              <a:rPr lang="zh-CN" altLang="en-US" dirty="0" smtClean="0"/>
              <a:t>。可以将</a:t>
            </a:r>
            <a:r>
              <a:rPr lang="zh-CN" altLang="en-US" dirty="0"/>
              <a:t>链接</a:t>
            </a:r>
            <a:r>
              <a:rPr lang="zh-CN" altLang="en-US" dirty="0" smtClean="0"/>
              <a:t>视为文件的</a:t>
            </a:r>
            <a:r>
              <a:rPr lang="zh-CN" altLang="en-US" dirty="0"/>
              <a:t>别名，而链接又可分为两种 </a:t>
            </a:r>
            <a:r>
              <a:rPr lang="en-US" altLang="zh-CN" dirty="0"/>
              <a:t>: </a:t>
            </a:r>
            <a:r>
              <a:rPr lang="zh-CN" altLang="en-US" dirty="0"/>
              <a:t>硬链接</a:t>
            </a:r>
            <a:r>
              <a:rPr lang="en-US" altLang="zh-CN" dirty="0"/>
              <a:t>(hard link)</a:t>
            </a:r>
            <a:r>
              <a:rPr lang="zh-CN" altLang="en-US" dirty="0"/>
              <a:t>与</a:t>
            </a:r>
            <a:r>
              <a:rPr lang="zh-CN" altLang="en-US" b="1" dirty="0">
                <a:solidFill>
                  <a:srgbClr val="AD2B26"/>
                </a:solidFill>
              </a:rPr>
              <a:t>软链接</a:t>
            </a:r>
            <a:r>
              <a:rPr lang="en-US" altLang="zh-CN" b="1" dirty="0">
                <a:solidFill>
                  <a:srgbClr val="AD2B26"/>
                </a:solidFill>
              </a:rPr>
              <a:t>(symbolic link</a:t>
            </a:r>
            <a:r>
              <a:rPr lang="en-US" altLang="zh-CN" b="1" dirty="0" smtClean="0">
                <a:solidFill>
                  <a:srgbClr val="AD2B26"/>
                </a:solidFill>
              </a:rPr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硬</a:t>
            </a:r>
            <a:r>
              <a:rPr lang="zh-CN" altLang="en-US" dirty="0"/>
              <a:t>链接的意思是一</a:t>
            </a:r>
            <a:r>
              <a:rPr lang="zh-CN" altLang="en-US" dirty="0" smtClean="0"/>
              <a:t>个文件可以</a:t>
            </a:r>
            <a:r>
              <a:rPr lang="zh-CN" altLang="en-US" dirty="0"/>
              <a:t>有多个</a:t>
            </a:r>
            <a:r>
              <a:rPr lang="zh-CN" altLang="en-US" dirty="0" smtClean="0"/>
              <a:t>名称；而</a:t>
            </a:r>
            <a:r>
              <a:rPr lang="zh-CN" altLang="en-US" dirty="0"/>
              <a:t>软链接的方式则是产生一个特殊</a:t>
            </a:r>
            <a:r>
              <a:rPr lang="zh-CN" altLang="en-US" dirty="0" smtClean="0"/>
              <a:t>的文件，该文件的</a:t>
            </a:r>
            <a:r>
              <a:rPr lang="zh-CN" altLang="en-US" dirty="0"/>
              <a:t>内容是指向另一</a:t>
            </a:r>
            <a:r>
              <a:rPr lang="zh-CN" altLang="en-US" dirty="0" smtClean="0"/>
              <a:t>个文件的位置，</a:t>
            </a:r>
            <a:r>
              <a:rPr lang="zh-CN" altLang="en-US" dirty="0" smtClean="0">
                <a:solidFill>
                  <a:srgbClr val="AD2B26"/>
                </a:solidFill>
              </a:rPr>
              <a:t>类似于</a:t>
            </a:r>
            <a:r>
              <a:rPr lang="en-US" altLang="zh-CN" dirty="0" smtClean="0">
                <a:solidFill>
                  <a:srgbClr val="AD2B26"/>
                </a:solidFill>
              </a:rPr>
              <a:t>windows</a:t>
            </a:r>
            <a:r>
              <a:rPr lang="zh-CN" altLang="en-US" dirty="0" smtClean="0">
                <a:solidFill>
                  <a:srgbClr val="AD2B26"/>
                </a:solidFill>
              </a:rPr>
              <a:t>中的快捷方式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常见操作命令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软链接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024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软、硬链接创建的区别就是有无 </a:t>
            </a:r>
            <a:r>
              <a:rPr lang="en-US" altLang="zh-CN" dirty="0" smtClean="0"/>
              <a:t>-s</a:t>
            </a:r>
            <a:r>
              <a:rPr lang="zh-CN" altLang="en-US" dirty="0" smtClean="0"/>
              <a:t>参数：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AD2B26"/>
                </a:solidFill>
              </a:rPr>
              <a:t>ln </a:t>
            </a:r>
            <a:r>
              <a:rPr lang="en-US" altLang="zh-CN" dirty="0">
                <a:solidFill>
                  <a:srgbClr val="AD2B26"/>
                </a:solidFill>
              </a:rPr>
              <a:t>-s</a:t>
            </a:r>
            <a:r>
              <a:rPr lang="en-US" altLang="zh-CN" dirty="0"/>
              <a:t> </a:t>
            </a:r>
            <a:r>
              <a:rPr lang="zh-CN" altLang="en-US" dirty="0"/>
              <a:t>目标文件的绝对路径 软链接名（快捷方式）</a:t>
            </a:r>
          </a:p>
          <a:p>
            <a:pPr marL="0" indent="0">
              <a:buNone/>
            </a:pPr>
            <a:r>
              <a:rPr lang="en-US" altLang="zh-CN" dirty="0" smtClean="0"/>
              <a:t>	ln    </a:t>
            </a:r>
            <a:r>
              <a:rPr lang="zh-CN" altLang="en-US" dirty="0"/>
              <a:t>目标文件的绝对路径 硬链接名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常见操作命令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软链接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20" y="3515145"/>
            <a:ext cx="6869318" cy="235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9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1/2</a:t>
            </a:r>
            <a:r>
              <a:rPr lang="zh-CN" altLang="en-US" dirty="0" smtClean="0"/>
              <a:t>）打包、解包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tar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tape </a:t>
            </a:r>
            <a:r>
              <a:rPr lang="en-US" altLang="zh-CN" dirty="0"/>
              <a:t>archive </a:t>
            </a:r>
            <a:r>
              <a:rPr lang="zh-CN" altLang="en-US" dirty="0"/>
              <a:t>）</a:t>
            </a:r>
            <a:r>
              <a:rPr lang="zh-CN" altLang="en-US" dirty="0" smtClean="0"/>
              <a:t>命令：常用于</a:t>
            </a:r>
            <a:r>
              <a:rPr lang="zh-CN" altLang="en-US" dirty="0"/>
              <a:t>备份文件</a:t>
            </a:r>
            <a:r>
              <a:rPr lang="zh-CN" altLang="en-US" dirty="0" smtClean="0"/>
              <a:t>。是</a:t>
            </a:r>
            <a:r>
              <a:rPr lang="zh-CN" altLang="en-US" dirty="0"/>
              <a:t>用来建立，还原备份文件的工具程序，它可以加入，解开备份文件内的文件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</a:t>
            </a:r>
            <a:r>
              <a:rPr lang="en-US" altLang="zh-CN" dirty="0" smtClean="0">
                <a:solidFill>
                  <a:srgbClr val="AD2B26"/>
                </a:solidFill>
              </a:rPr>
              <a:t>c </a:t>
            </a:r>
            <a:r>
              <a:rPr lang="zh-CN" altLang="en-US" dirty="0" smtClean="0"/>
              <a:t>或</a:t>
            </a:r>
            <a:r>
              <a:rPr lang="en-US" altLang="zh-CN" dirty="0"/>
              <a:t>--create </a:t>
            </a:r>
            <a:r>
              <a:rPr lang="zh-CN" altLang="en-US" dirty="0"/>
              <a:t>建立新的备份文件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</a:t>
            </a:r>
            <a:r>
              <a:rPr lang="en-US" altLang="zh-CN" dirty="0" smtClean="0">
                <a:solidFill>
                  <a:srgbClr val="AD2B26"/>
                </a:solidFill>
              </a:rPr>
              <a:t>x </a:t>
            </a:r>
            <a:r>
              <a:rPr lang="zh-CN" altLang="en-US" dirty="0" smtClean="0"/>
              <a:t>或</a:t>
            </a:r>
            <a:r>
              <a:rPr lang="en-US" altLang="zh-CN" dirty="0"/>
              <a:t>--extract</a:t>
            </a:r>
            <a:r>
              <a:rPr lang="zh-CN" altLang="en-US" dirty="0"/>
              <a:t>或</a:t>
            </a:r>
            <a:r>
              <a:rPr lang="en-US" altLang="zh-CN" dirty="0"/>
              <a:t>--get </a:t>
            </a:r>
            <a:r>
              <a:rPr lang="zh-CN" altLang="en-US" dirty="0"/>
              <a:t>从备份文件中还原文件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</a:t>
            </a:r>
            <a:r>
              <a:rPr lang="en-US" altLang="zh-CN" dirty="0" smtClean="0">
                <a:solidFill>
                  <a:srgbClr val="AD2B26"/>
                </a:solidFill>
              </a:rPr>
              <a:t>v </a:t>
            </a:r>
            <a:r>
              <a:rPr lang="zh-CN" altLang="en-US" dirty="0" smtClean="0"/>
              <a:t>或</a:t>
            </a:r>
            <a:r>
              <a:rPr lang="en-US" altLang="zh-CN" dirty="0"/>
              <a:t>--verbose </a:t>
            </a:r>
            <a:r>
              <a:rPr lang="zh-CN" altLang="en-US" dirty="0"/>
              <a:t>显示指令执行过程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</a:t>
            </a:r>
            <a:r>
              <a:rPr lang="en-US" altLang="zh-CN" dirty="0" smtClean="0">
                <a:solidFill>
                  <a:srgbClr val="AD2B26"/>
                </a:solidFill>
              </a:rPr>
              <a:t>f </a:t>
            </a:r>
            <a:r>
              <a:rPr lang="en-US" altLang="zh-CN" dirty="0" smtClean="0"/>
              <a:t>&lt;</a:t>
            </a:r>
            <a:r>
              <a:rPr lang="zh-CN" altLang="en-US" dirty="0"/>
              <a:t>备份文件</a:t>
            </a:r>
            <a:r>
              <a:rPr lang="en-US" altLang="zh-CN" dirty="0"/>
              <a:t>&gt;</a:t>
            </a:r>
            <a:r>
              <a:rPr lang="zh-CN" altLang="en-US" dirty="0"/>
              <a:t>或</a:t>
            </a:r>
            <a:r>
              <a:rPr lang="en-US" altLang="zh-CN" dirty="0"/>
              <a:t>--file=&lt;</a:t>
            </a:r>
            <a:r>
              <a:rPr lang="zh-CN" altLang="en-US" dirty="0"/>
              <a:t>备份文件</a:t>
            </a:r>
            <a:r>
              <a:rPr lang="en-US" altLang="zh-CN" dirty="0"/>
              <a:t>&gt; </a:t>
            </a:r>
            <a:r>
              <a:rPr lang="zh-CN" altLang="en-US" dirty="0"/>
              <a:t>指定备份文件。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解压缩命令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621540" y="4598310"/>
            <a:ext cx="4044154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cvf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打包名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.tar 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文件或者目录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2.txt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-cvf test.tar 1.txt 2.txt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10240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2.txt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20480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test.tar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955540" y="4598310"/>
            <a:ext cx="4044154" cy="2123658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xvf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打包名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.tar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xvf 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打包名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.tar -C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指定解包目录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20480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test.tar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xvf test.tar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10240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2.txt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20480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test.tar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00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2/2</a:t>
            </a:r>
            <a:r>
              <a:rPr lang="zh-CN" altLang="en-US" dirty="0" smtClean="0"/>
              <a:t>）打包压缩、解包解压缩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在打包备份或者解包的过程中，可以通过</a:t>
            </a:r>
            <a:r>
              <a:rPr lang="zh-CN" altLang="en-US" dirty="0" smtClean="0">
                <a:solidFill>
                  <a:srgbClr val="AD2B26"/>
                </a:solidFill>
              </a:rPr>
              <a:t>指定压缩算法</a:t>
            </a:r>
            <a:r>
              <a:rPr lang="zh-CN" altLang="en-US" dirty="0" smtClean="0"/>
              <a:t>，对打包的文件进行压缩，解压的时候也需要指定相应的算法。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AD2B26"/>
                </a:solidFill>
              </a:rPr>
              <a:t>-</a:t>
            </a:r>
            <a:r>
              <a:rPr lang="en-US" altLang="zh-CN" dirty="0" smtClean="0">
                <a:solidFill>
                  <a:srgbClr val="AD2B26"/>
                </a:solidFill>
              </a:rPr>
              <a:t>z </a:t>
            </a:r>
            <a:r>
              <a:rPr lang="zh-CN" altLang="en-US" dirty="0" smtClean="0"/>
              <a:t>或</a:t>
            </a:r>
            <a:r>
              <a:rPr lang="en-US" altLang="zh-CN" dirty="0"/>
              <a:t>--gzip</a:t>
            </a:r>
            <a:r>
              <a:rPr lang="zh-CN" altLang="en-US" dirty="0"/>
              <a:t>或</a:t>
            </a:r>
            <a:r>
              <a:rPr lang="en-US" altLang="zh-CN" dirty="0"/>
              <a:t>--ungzip </a:t>
            </a:r>
            <a:r>
              <a:rPr lang="zh-CN" altLang="en-US" dirty="0"/>
              <a:t>通过</a:t>
            </a:r>
            <a:r>
              <a:rPr lang="en-US" altLang="zh-CN" dirty="0">
                <a:solidFill>
                  <a:srgbClr val="AD2B26"/>
                </a:solidFill>
              </a:rPr>
              <a:t>gzip</a:t>
            </a:r>
            <a:r>
              <a:rPr lang="zh-CN" altLang="en-US" dirty="0"/>
              <a:t>指令处理备份文件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最重要的搭配： </a:t>
            </a:r>
            <a:r>
              <a:rPr lang="en-US" altLang="zh-CN" dirty="0" smtClean="0">
                <a:solidFill>
                  <a:srgbClr val="AD2B26"/>
                </a:solidFill>
              </a:rPr>
              <a:t>tar -zxvf xxxxx.tar.gz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常见操作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解压缩命令</a:t>
            </a:r>
            <a:endParaRPr lang="zh-CN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316740" y="3926716"/>
            <a:ext cx="4044154" cy="193899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10240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2.txt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zcvf test.tar.gz 1.txt 2.txt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zcvf test.tgz 1.txt 2.txt    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10240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19:28 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19:27 2.txt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142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19:35 test.tar.gz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142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10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19:35 test.tgz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498340" y="4203714"/>
            <a:ext cx="4044154" cy="13849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zxvf test.tar.gz   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解压到当前目录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[root@node1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tar zxvf test.tar.gz -C /root/   #-C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参数可以设定解压到指定目录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1.txt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2.txt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96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vi/vim</a:t>
            </a:r>
            <a:r>
              <a:rPr lang="zh-CN" altLang="en-US" dirty="0">
                <a:solidFill>
                  <a:schemeClr val="tx1"/>
                </a:solidFill>
              </a:rPr>
              <a:t>文本编辑器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8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vim</a:t>
            </a:r>
            <a:r>
              <a:rPr lang="zh-CN" altLang="en-US" dirty="0" smtClean="0">
                <a:solidFill>
                  <a:srgbClr val="FF0000"/>
                </a:solidFill>
              </a:rPr>
              <a:t>编辑器介绍、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种工作模式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打开新建文件与异常模式处理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基本操作命令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扩展：</a:t>
            </a:r>
            <a:r>
              <a:rPr lang="en-US" altLang="zh-CN" dirty="0" smtClean="0">
                <a:solidFill>
                  <a:schemeClr val="tx1"/>
                </a:solidFill>
              </a:rPr>
              <a:t>notepad++ FTP</a:t>
            </a:r>
            <a:r>
              <a:rPr lang="zh-CN" altLang="en-US" dirty="0" smtClean="0">
                <a:solidFill>
                  <a:schemeClr val="tx1"/>
                </a:solidFill>
              </a:rPr>
              <a:t>插件使用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程序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zh-CN" altLang="en-US" dirty="0">
                <a:solidFill>
                  <a:srgbClr val="C00000"/>
                </a:solidFill>
              </a:rPr>
              <a:t>数据</a:t>
            </a:r>
            <a:r>
              <a:rPr lang="zh-CN" altLang="en-US" dirty="0"/>
              <a:t>以</a:t>
            </a:r>
            <a:r>
              <a:rPr lang="zh-CN" altLang="en-US" dirty="0" smtClean="0">
                <a:solidFill>
                  <a:srgbClr val="C00000"/>
                </a:solidFill>
              </a:rPr>
              <a:t>二进制</a:t>
            </a:r>
            <a:r>
              <a:rPr lang="zh-CN" altLang="en-US" dirty="0" smtClean="0"/>
              <a:t>形式</a:t>
            </a:r>
            <a:r>
              <a:rPr lang="zh-CN" altLang="en-US" dirty="0"/>
              <a:t>不加区别地存放在存储器中，存放位置由地址</a:t>
            </a:r>
            <a:r>
              <a:rPr lang="zh-CN" altLang="en-US" dirty="0" smtClean="0"/>
              <a:t>确定；</a:t>
            </a:r>
            <a:endParaRPr lang="en-US" altLang="zh-CN" dirty="0" smtClean="0"/>
          </a:p>
          <a:p>
            <a:r>
              <a:rPr lang="zh-CN" altLang="en-US" dirty="0"/>
              <a:t>按存储器的存储程序首地址执行程序的第一条指令，然后进行数据的处理</a:t>
            </a:r>
            <a:r>
              <a:rPr lang="zh-CN" altLang="en-US" dirty="0" smtClean="0"/>
              <a:t>计算，按程序</a:t>
            </a:r>
            <a:r>
              <a:rPr lang="zh-CN" altLang="en-US" dirty="0" smtClean="0">
                <a:solidFill>
                  <a:srgbClr val="C00000"/>
                </a:solidFill>
              </a:rPr>
              <a:t>顺序执行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计算机</a:t>
            </a:r>
            <a:r>
              <a:rPr lang="zh-CN" altLang="en-US" dirty="0"/>
              <a:t>由</a:t>
            </a:r>
            <a:r>
              <a:rPr lang="zh-CN" altLang="en-US" dirty="0">
                <a:solidFill>
                  <a:srgbClr val="C00000"/>
                </a:solidFill>
              </a:rPr>
              <a:t>五个部分</a:t>
            </a:r>
            <a:r>
              <a:rPr lang="zh-CN" altLang="en-US" dirty="0"/>
              <a:t>组成（</a:t>
            </a:r>
            <a:r>
              <a:rPr lang="zh-CN" altLang="en-US" dirty="0">
                <a:solidFill>
                  <a:schemeClr val="tx1"/>
                </a:solidFill>
              </a:rPr>
              <a:t>运算器、控制器</a:t>
            </a:r>
            <a:r>
              <a:rPr lang="zh-CN" altLang="en-US" dirty="0"/>
              <a:t>、存储器、输入设备、输出设备</a:t>
            </a:r>
            <a:r>
              <a:rPr lang="zh-CN" altLang="en-US" dirty="0" smtClean="0"/>
              <a:t>），其中运算器和控制器统称</a:t>
            </a:r>
            <a:r>
              <a:rPr lang="en-US" altLang="zh-CN" dirty="0" smtClean="0"/>
              <a:t>CPU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诺依曼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pic>
        <p:nvPicPr>
          <p:cNvPr id="1026" name="Picture 2" descr="https://upload.wikimedia.org/wikipedia/commons/thumb/e/e5/Von_Neumann_Architecture.svg/1920px-Von_Neumann_Architectur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17" y="3458939"/>
            <a:ext cx="5260324" cy="30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vi</a:t>
            </a:r>
            <a:r>
              <a:rPr lang="zh-CN" altLang="en-US" dirty="0" smtClean="0"/>
              <a:t>是一款很多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及其延伸系统内置的</a:t>
            </a:r>
            <a:r>
              <a:rPr lang="zh-CN" altLang="en-US" dirty="0" smtClean="0">
                <a:solidFill>
                  <a:srgbClr val="AD2B26"/>
                </a:solidFill>
              </a:rPr>
              <a:t>文本编辑器</a:t>
            </a:r>
            <a:r>
              <a:rPr lang="zh-CN" altLang="en-US" dirty="0" smtClean="0"/>
              <a:t>，具有强大的文本编辑能力。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AD2B26"/>
                </a:solidFill>
              </a:rPr>
              <a:t>vim</a:t>
            </a:r>
            <a:r>
              <a:rPr lang="zh-CN" altLang="en-US" dirty="0"/>
              <a:t>是</a:t>
            </a:r>
            <a:r>
              <a:rPr lang="zh-CN" altLang="en-US" dirty="0" smtClean="0"/>
              <a:t>从</a:t>
            </a:r>
            <a:r>
              <a:rPr lang="en-US" altLang="zh-CN" dirty="0" smtClean="0"/>
              <a:t>vi</a:t>
            </a:r>
            <a:r>
              <a:rPr lang="zh-CN" altLang="en-US" dirty="0" smtClean="0"/>
              <a:t>发展</a:t>
            </a:r>
            <a:r>
              <a:rPr lang="zh-CN" altLang="en-US" dirty="0"/>
              <a:t>出来的一个文本编辑</a:t>
            </a:r>
            <a:r>
              <a:rPr lang="zh-CN" altLang="en-US" dirty="0" smtClean="0"/>
              <a:t>器，可以理解为</a:t>
            </a:r>
            <a:r>
              <a:rPr lang="en-US" altLang="zh-CN" dirty="0" smtClean="0">
                <a:solidFill>
                  <a:srgbClr val="AD2B26"/>
                </a:solidFill>
              </a:rPr>
              <a:t>vi</a:t>
            </a:r>
            <a:r>
              <a:rPr lang="zh-CN" altLang="en-US" dirty="0" smtClean="0">
                <a:solidFill>
                  <a:srgbClr val="AD2B26"/>
                </a:solidFill>
              </a:rPr>
              <a:t>编辑器的增强版</a:t>
            </a:r>
            <a:r>
              <a:rPr lang="zh-CN" altLang="en-US" dirty="0" smtClean="0"/>
              <a:t>。</a:t>
            </a:r>
            <a:r>
              <a:rPr lang="en-US" altLang="zh-CN" dirty="0" smtClean="0"/>
              <a:t>vim</a:t>
            </a:r>
            <a:r>
              <a:rPr lang="zh-CN" altLang="en-US" dirty="0" smtClean="0"/>
              <a:t>中代码</a:t>
            </a:r>
            <a:r>
              <a:rPr lang="zh-CN" altLang="en-US" dirty="0"/>
              <a:t>补完、编译及错误跳转等方便编程的功能特别</a:t>
            </a:r>
            <a:r>
              <a:rPr lang="zh-CN" altLang="en-US" dirty="0" smtClean="0"/>
              <a:t>丰富。</a:t>
            </a:r>
            <a:endParaRPr lang="en-US" altLang="zh-CN" dirty="0" smtClean="0"/>
          </a:p>
          <a:p>
            <a:r>
              <a:rPr lang="en-US" altLang="zh-CN" dirty="0"/>
              <a:t>vi/vim</a:t>
            </a:r>
            <a:r>
              <a:rPr lang="zh-CN" altLang="en-US" dirty="0"/>
              <a:t>编辑器的核心设计思想</a:t>
            </a:r>
            <a:r>
              <a:rPr lang="zh-CN" altLang="en-US" dirty="0" smtClean="0"/>
              <a:t>：让</a:t>
            </a:r>
            <a:r>
              <a:rPr lang="zh-CN" altLang="en-US" dirty="0"/>
              <a:t>程序员的手指始终保持在键盘的核心区域</a:t>
            </a:r>
            <a:r>
              <a:rPr lang="en-US" altLang="zh-CN" dirty="0"/>
              <a:t>, </a:t>
            </a:r>
            <a:r>
              <a:rPr lang="zh-CN" altLang="en-US" dirty="0"/>
              <a:t>就能完成所有的编辑</a:t>
            </a:r>
            <a:r>
              <a:rPr lang="zh-CN" altLang="en-US" dirty="0" smtClean="0"/>
              <a:t>操作。</a:t>
            </a:r>
            <a:endParaRPr lang="en-US" altLang="zh-CN" dirty="0" smtClean="0"/>
          </a:p>
          <a:p>
            <a:r>
              <a:rPr lang="zh-CN" altLang="en-US" dirty="0" smtClean="0"/>
              <a:t>学习使用</a:t>
            </a:r>
            <a:r>
              <a:rPr lang="en-US" altLang="zh-CN" dirty="0"/>
              <a:t>vi/vim</a:t>
            </a:r>
            <a:r>
              <a:rPr lang="zh-CN" altLang="en-US" dirty="0" smtClean="0"/>
              <a:t>编辑器最大挑战：</a:t>
            </a:r>
            <a:r>
              <a:rPr lang="zh-CN" altLang="en-US" dirty="0" smtClean="0">
                <a:solidFill>
                  <a:srgbClr val="AD2B26"/>
                </a:solidFill>
              </a:rPr>
              <a:t>万物皆命令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vi/vim</a:t>
            </a:r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21506" name="Picture 2" descr="https://www.runoob.com/wp-content/uploads/2015/10/vi-vim-cheat-sheet-s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44" y="3755920"/>
            <a:ext cx="5364069" cy="29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449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命令</a:t>
            </a:r>
            <a:r>
              <a:rPr lang="zh-CN" altLang="en-US" dirty="0"/>
              <a:t>模式（</a:t>
            </a:r>
            <a:r>
              <a:rPr lang="en-US" altLang="zh-CN" dirty="0"/>
              <a:t>Command mode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命令模式下</a:t>
            </a:r>
            <a:r>
              <a:rPr lang="zh-CN" altLang="en-US" dirty="0"/>
              <a:t>，所敲的</a:t>
            </a:r>
            <a:r>
              <a:rPr lang="zh-CN" altLang="en-US" dirty="0" smtClean="0"/>
              <a:t>按键编辑器都</a:t>
            </a:r>
            <a:r>
              <a:rPr lang="zh-CN" altLang="en-US" dirty="0"/>
              <a:t>理解为</a:t>
            </a:r>
            <a:r>
              <a:rPr lang="zh-CN" altLang="en-US" dirty="0" smtClean="0"/>
              <a:t>命令，以</a:t>
            </a:r>
            <a:r>
              <a:rPr lang="zh-CN" altLang="en-US" dirty="0"/>
              <a:t>命令驱动执行不同的</a:t>
            </a:r>
            <a:r>
              <a:rPr lang="zh-CN" altLang="en-US" dirty="0" smtClean="0"/>
              <a:t>功能。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此</a:t>
            </a:r>
            <a:r>
              <a:rPr lang="zh-CN" altLang="en-US" dirty="0"/>
              <a:t>模型下，不能自由进行</a:t>
            </a:r>
            <a:r>
              <a:rPr lang="zh-CN" altLang="en-US" dirty="0" smtClean="0"/>
              <a:t>文本编辑。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AD2B26"/>
                </a:solidFill>
              </a:rPr>
              <a:t>输入</a:t>
            </a:r>
            <a:r>
              <a:rPr lang="zh-CN" altLang="en-US" dirty="0"/>
              <a:t>模式（</a:t>
            </a:r>
            <a:r>
              <a:rPr lang="en-US" altLang="zh-CN" dirty="0"/>
              <a:t>Insert mode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也就是所谓的编辑模式、插入模式。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此模式下，可以对文件内容进行自由编辑。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AD2B26"/>
                </a:solidFill>
              </a:rPr>
              <a:t>底线</a:t>
            </a:r>
            <a:r>
              <a:rPr lang="zh-CN" altLang="en-US" dirty="0">
                <a:solidFill>
                  <a:srgbClr val="AD2B26"/>
                </a:solidFill>
              </a:rPr>
              <a:t>命令</a:t>
            </a:r>
            <a:r>
              <a:rPr lang="zh-CN" altLang="en-US" dirty="0"/>
              <a:t>模式（</a:t>
            </a:r>
            <a:r>
              <a:rPr lang="en-US" altLang="zh-CN" dirty="0"/>
              <a:t>Last line mode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以：开始，通常用于文件的保存、退出。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vi/vim</a:t>
            </a:r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种工作模式</a:t>
            </a:r>
            <a:endParaRPr lang="zh-CN" altLang="en-US" dirty="0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52324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27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i</a:t>
            </a:r>
            <a:r>
              <a:rPr lang="en-US" altLang="zh-CN" dirty="0" smtClean="0"/>
              <a:t> </a:t>
            </a:r>
            <a:r>
              <a:rPr lang="zh-CN" altLang="en-US" dirty="0"/>
              <a:t>进入到</a:t>
            </a:r>
            <a:r>
              <a:rPr lang="zh-CN" altLang="en-US" dirty="0" smtClean="0"/>
              <a:t>编辑</a:t>
            </a:r>
            <a:r>
              <a:rPr lang="zh-CN" altLang="en-US" dirty="0"/>
              <a:t>输入</a:t>
            </a:r>
            <a:r>
              <a:rPr lang="zh-CN" altLang="en-US" dirty="0" smtClean="0"/>
              <a:t>模式</a:t>
            </a:r>
            <a:r>
              <a:rPr lang="zh-CN" altLang="en-US" dirty="0"/>
              <a:t>后，定位到当前光标前面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o</a:t>
            </a:r>
            <a:r>
              <a:rPr lang="en-US" altLang="zh-CN" dirty="0" smtClean="0"/>
              <a:t> </a:t>
            </a:r>
            <a:r>
              <a:rPr lang="zh-CN" altLang="en-US" dirty="0"/>
              <a:t>进入到</a:t>
            </a:r>
            <a:r>
              <a:rPr lang="zh-CN" altLang="en-US" dirty="0" smtClean="0"/>
              <a:t>编辑输入模式</a:t>
            </a:r>
            <a:r>
              <a:rPr lang="zh-CN" altLang="en-US" dirty="0"/>
              <a:t>后，在当前行的</a:t>
            </a:r>
            <a:r>
              <a:rPr lang="zh-CN" altLang="en-US" dirty="0" smtClean="0"/>
              <a:t>后面添加</a:t>
            </a:r>
            <a:r>
              <a:rPr lang="zh-CN" altLang="en-US" dirty="0"/>
              <a:t>一行</a:t>
            </a:r>
            <a:r>
              <a:rPr lang="zh-CN" altLang="en-US" dirty="0" smtClean="0"/>
              <a:t>空行（</a:t>
            </a:r>
            <a:r>
              <a:rPr lang="zh-CN" altLang="en-US" dirty="0" smtClean="0">
                <a:solidFill>
                  <a:srgbClr val="C00000"/>
                </a:solidFill>
              </a:rPr>
              <a:t>当前行的下一行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r>
              <a:rPr lang="zh-CN" altLang="en-US" dirty="0" smtClean="0"/>
              <a:t>输入模式下按</a:t>
            </a:r>
            <a:r>
              <a:rPr lang="en-US" altLang="zh-CN" dirty="0" smtClean="0">
                <a:solidFill>
                  <a:srgbClr val="C00000"/>
                </a:solidFill>
              </a:rPr>
              <a:t>ESC</a:t>
            </a:r>
            <a:r>
              <a:rPr lang="zh-CN" altLang="en-US" dirty="0" smtClean="0"/>
              <a:t>退回到命令模式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vi/vim</a:t>
            </a:r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命令模式</a:t>
            </a:r>
            <a:r>
              <a:rPr lang="en-US" altLang="zh-CN" dirty="0" smtClean="0"/>
              <a:t>&lt;--&gt;</a:t>
            </a:r>
            <a:r>
              <a:rPr lang="zh-CN" altLang="en-US" dirty="0" smtClean="0"/>
              <a:t>输入模式</a:t>
            </a:r>
            <a:endParaRPr lang="zh-CN" altLang="en-US" dirty="0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52324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3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在命令模式下，输入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</a:rPr>
              <a:t>进入底线命令模式。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常用的底线命令有：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:q </a:t>
            </a:r>
            <a:r>
              <a:rPr lang="zh-CN" altLang="en-US" dirty="0">
                <a:solidFill>
                  <a:schemeClr val="tx1"/>
                </a:solidFill>
              </a:rPr>
              <a:t>退出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:</a:t>
            </a:r>
            <a:r>
              <a:rPr lang="en-US" altLang="zh-CN" dirty="0">
                <a:solidFill>
                  <a:schemeClr val="tx1"/>
                </a:solidFill>
              </a:rPr>
              <a:t>w </a:t>
            </a:r>
            <a:r>
              <a:rPr lang="zh-CN" altLang="en-US" dirty="0">
                <a:solidFill>
                  <a:schemeClr val="tx1"/>
                </a:solidFill>
              </a:rPr>
              <a:t>保存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en-US" altLang="zh-CN" dirty="0">
                <a:solidFill>
                  <a:srgbClr val="C00000"/>
                </a:solidFill>
              </a:rPr>
              <a:t>wq </a:t>
            </a:r>
            <a:r>
              <a:rPr lang="zh-CN" altLang="en-US" dirty="0">
                <a:solidFill>
                  <a:srgbClr val="C00000"/>
                </a:solidFill>
              </a:rPr>
              <a:t>保存退出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	:</a:t>
            </a:r>
            <a:r>
              <a:rPr lang="en-US" altLang="zh-CN" dirty="0">
                <a:solidFill>
                  <a:schemeClr val="tx1"/>
                </a:solidFill>
              </a:rPr>
              <a:t>wq! </a:t>
            </a:r>
            <a:r>
              <a:rPr lang="zh-CN" altLang="en-US" dirty="0">
                <a:solidFill>
                  <a:schemeClr val="tx1"/>
                </a:solidFill>
              </a:rPr>
              <a:t>强制保存</a:t>
            </a:r>
            <a:r>
              <a:rPr lang="zh-CN" altLang="en-US" dirty="0" smtClean="0">
                <a:solidFill>
                  <a:schemeClr val="tx1"/>
                </a:solidFill>
              </a:rPr>
              <a:t>退出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提示：在命令模式</a:t>
            </a:r>
            <a:r>
              <a:rPr lang="zh-CN" altLang="en-US" dirty="0" smtClean="0">
                <a:solidFill>
                  <a:schemeClr val="tx1"/>
                </a:solidFill>
              </a:rPr>
              <a:t>下</a:t>
            </a:r>
            <a:r>
              <a:rPr lang="zh-CN" altLang="en-US" dirty="0">
                <a:solidFill>
                  <a:schemeClr val="tx1"/>
                </a:solidFill>
              </a:rPr>
              <a:t>按下</a:t>
            </a:r>
            <a:r>
              <a:rPr lang="en-US" altLang="zh-CN" b="1" dirty="0" smtClean="0">
                <a:solidFill>
                  <a:srgbClr val="C00000"/>
                </a:solidFill>
              </a:rPr>
              <a:t>shift + zz</a:t>
            </a:r>
            <a:r>
              <a:rPr lang="zh-CN" altLang="en-US" dirty="0" smtClean="0">
                <a:solidFill>
                  <a:schemeClr val="tx1"/>
                </a:solidFill>
              </a:rPr>
              <a:t>，可以实现</a:t>
            </a:r>
            <a:r>
              <a:rPr lang="zh-CN" altLang="en-US" dirty="0" smtClean="0">
                <a:solidFill>
                  <a:srgbClr val="C00000"/>
                </a:solidFill>
              </a:rPr>
              <a:t>快速</a:t>
            </a:r>
            <a:r>
              <a:rPr lang="zh-CN" altLang="en-US" dirty="0">
                <a:solidFill>
                  <a:srgbClr val="C00000"/>
                </a:solidFill>
              </a:rPr>
              <a:t>的保存退出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vi/vim</a:t>
            </a:r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命令模式</a:t>
            </a:r>
            <a:r>
              <a:rPr lang="en-US" altLang="zh-CN" dirty="0" smtClean="0"/>
              <a:t>&lt;--&gt;</a:t>
            </a:r>
            <a:r>
              <a:rPr lang="zh-CN" altLang="en-US" dirty="0" smtClean="0"/>
              <a:t>底线命令模式</a:t>
            </a:r>
            <a:endParaRPr lang="zh-CN" altLang="en-US" dirty="0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352324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404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刚打开进入文件是命令模式，此模式下不能自由输入内容进行编辑。</a:t>
            </a:r>
            <a:endParaRPr lang="en-US" altLang="zh-CN" dirty="0" smtClean="0"/>
          </a:p>
          <a:p>
            <a:r>
              <a:rPr lang="zh-CN" altLang="en-US" dirty="0" smtClean="0"/>
              <a:t>注意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种模式之间的切换。使用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编辑器的过程中，时刻知道自己当下处于什么模式。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 smtClean="0"/>
              <a:t>编辑器工作模式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1346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编辑器介绍、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种工作模式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打开新建文件与异常模式处理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基本操作命令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扩展：</a:t>
            </a:r>
            <a:r>
              <a:rPr lang="en-US" altLang="zh-CN" dirty="0" smtClean="0">
                <a:solidFill>
                  <a:schemeClr val="tx1"/>
                </a:solidFill>
              </a:rPr>
              <a:t>notepad++ FTP</a:t>
            </a:r>
            <a:r>
              <a:rPr lang="zh-CN" altLang="en-US" dirty="0" smtClean="0">
                <a:solidFill>
                  <a:schemeClr val="tx1"/>
                </a:solidFill>
              </a:rPr>
              <a:t>插件使用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vim </a:t>
            </a:r>
            <a:r>
              <a:rPr lang="en-US" altLang="zh-CN" dirty="0" smtClean="0"/>
              <a:t>/path/file</a:t>
            </a:r>
            <a:endParaRPr lang="zh-CN" altLang="en-US" dirty="0"/>
          </a:p>
          <a:p>
            <a:r>
              <a:rPr lang="zh-CN" altLang="en-US" dirty="0" smtClean="0"/>
              <a:t>如果打开的文件</a:t>
            </a:r>
            <a:r>
              <a:rPr lang="zh-CN" altLang="en-US" dirty="0"/>
              <a:t>不</a:t>
            </a:r>
            <a:r>
              <a:rPr lang="zh-CN" altLang="en-US" dirty="0" smtClean="0"/>
              <a:t>存在，此时</a:t>
            </a:r>
            <a:r>
              <a:rPr lang="zh-CN" altLang="en-US" dirty="0"/>
              <a:t>就是新建</a:t>
            </a:r>
            <a:r>
              <a:rPr lang="zh-CN" altLang="en-US" dirty="0" smtClean="0"/>
              <a:t>文件，编辑器左下角会提示</a:t>
            </a:r>
            <a:r>
              <a:rPr lang="en-US" altLang="zh-CN" dirty="0" smtClean="0"/>
              <a:t>new </a:t>
            </a:r>
            <a:r>
              <a:rPr lang="en-US" altLang="zh-CN" dirty="0"/>
              <a:t>file</a:t>
            </a:r>
          </a:p>
          <a:p>
            <a:r>
              <a:rPr lang="zh-CN" altLang="en-US" dirty="0" smtClean="0"/>
              <a:t>如果文件已经存在，此时就打开这个文件，进入</a:t>
            </a:r>
            <a:r>
              <a:rPr lang="zh-CN" altLang="en-US" dirty="0"/>
              <a:t>命令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在使用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编辑器的过程中，</a:t>
            </a:r>
            <a:r>
              <a:rPr lang="zh-CN" altLang="en-US" dirty="0" smtClean="0">
                <a:solidFill>
                  <a:srgbClr val="AD2B26"/>
                </a:solidFill>
              </a:rPr>
              <a:t>如果发现打开的文件内容不符合预期，可以检查一下，文件路径是否正确</a:t>
            </a:r>
            <a:r>
              <a:rPr lang="zh-CN" altLang="en-US" dirty="0" smtClean="0"/>
              <a:t>？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/>
              <a:t>编辑器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打开与新建文件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361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原因：编辑时非正常退出，数据没有保存，</a:t>
            </a:r>
            <a:r>
              <a:rPr lang="en-US" altLang="zh-CN" dirty="0" smtClean="0"/>
              <a:t>vim</a:t>
            </a:r>
            <a:r>
              <a:rPr lang="zh-CN" altLang="en-US" dirty="0" smtClean="0"/>
              <a:t>编辑器把未保存内容写入一个</a:t>
            </a:r>
            <a:r>
              <a:rPr lang="zh-CN" altLang="en-US" dirty="0" smtClean="0">
                <a:solidFill>
                  <a:srgbClr val="AD2B26"/>
                </a:solidFill>
              </a:rPr>
              <a:t>隐藏的</a:t>
            </a:r>
            <a:r>
              <a:rPr lang="en-US" altLang="zh-CN" dirty="0" smtClean="0">
                <a:solidFill>
                  <a:srgbClr val="AD2B26"/>
                </a:solidFill>
              </a:rPr>
              <a:t>swp</a:t>
            </a:r>
            <a:r>
              <a:rPr lang="zh-CN" altLang="en-US" dirty="0" smtClean="0">
                <a:solidFill>
                  <a:srgbClr val="AD2B26"/>
                </a:solidFill>
              </a:rPr>
              <a:t>文件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现象：下次打开时，提示用户如何处理上次未保存的内容。</a:t>
            </a:r>
            <a:endParaRPr lang="en-US" altLang="zh-CN" dirty="0" smtClean="0"/>
          </a:p>
          <a:p>
            <a:r>
              <a:rPr lang="zh-CN" altLang="en-US" dirty="0" smtClean="0"/>
              <a:t>解决：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AD2B26"/>
                </a:solidFill>
              </a:rPr>
              <a:t>	</a:t>
            </a:r>
            <a:r>
              <a:rPr lang="zh-CN" altLang="en-US" dirty="0" smtClean="0">
                <a:solidFill>
                  <a:srgbClr val="AD2B26"/>
                </a:solidFill>
              </a:rPr>
              <a:t>可以根据提示进行打开、编辑、恢复、删除、退出等操作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也可以直接使用</a:t>
            </a:r>
            <a:r>
              <a:rPr lang="en-US" altLang="zh-CN" dirty="0" smtClean="0"/>
              <a:t>rm </a:t>
            </a:r>
            <a:r>
              <a:rPr lang="zh-CN" altLang="en-US" dirty="0" smtClean="0"/>
              <a:t>删除</a:t>
            </a:r>
            <a:r>
              <a:rPr lang="en-US" altLang="zh-CN" dirty="0" smtClean="0"/>
              <a:t>swp</a:t>
            </a:r>
            <a:r>
              <a:rPr lang="zh-CN" altLang="en-US" dirty="0" smtClean="0"/>
              <a:t>这个隐藏文件。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/>
              <a:t>编辑器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打开时异常处理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08" y="4069975"/>
            <a:ext cx="7309541" cy="24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3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编辑器介绍、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种工作模式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打开新建文件与异常模式处理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vim</a:t>
            </a:r>
            <a:r>
              <a:rPr lang="zh-CN" altLang="en-US" dirty="0" smtClean="0">
                <a:solidFill>
                  <a:srgbClr val="FF0000"/>
                </a:solidFill>
              </a:rPr>
              <a:t>基本操作命令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扩展：</a:t>
            </a:r>
            <a:r>
              <a:rPr lang="en-US" altLang="zh-CN" dirty="0" smtClean="0">
                <a:solidFill>
                  <a:schemeClr val="tx1"/>
                </a:solidFill>
              </a:rPr>
              <a:t>notepad++ FTP</a:t>
            </a:r>
            <a:r>
              <a:rPr lang="zh-CN" altLang="en-US" dirty="0" smtClean="0">
                <a:solidFill>
                  <a:schemeClr val="tx1"/>
                </a:solidFill>
              </a:rPr>
              <a:t>插件使用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AD2B26"/>
                </a:solidFill>
              </a:rPr>
              <a:t>方向</a:t>
            </a:r>
            <a:r>
              <a:rPr lang="zh-CN" altLang="en-US" dirty="0">
                <a:solidFill>
                  <a:srgbClr val="AD2B26"/>
                </a:solidFill>
              </a:rPr>
              <a:t>键控制移动  </a:t>
            </a:r>
          </a:p>
          <a:p>
            <a:r>
              <a:rPr lang="zh-CN" altLang="en-US" dirty="0" smtClean="0"/>
              <a:t>命令 </a:t>
            </a:r>
            <a:r>
              <a:rPr lang="en-US" altLang="zh-CN" dirty="0"/>
              <a:t>hjkl</a:t>
            </a:r>
            <a:r>
              <a:rPr lang="zh-CN" altLang="en-US" dirty="0"/>
              <a:t>移动</a:t>
            </a:r>
          </a:p>
          <a:p>
            <a:r>
              <a:rPr lang="zh-CN" altLang="en-US" dirty="0" smtClean="0"/>
              <a:t>翻</a:t>
            </a:r>
            <a:r>
              <a:rPr lang="zh-CN" altLang="en-US" dirty="0"/>
              <a:t>页 </a:t>
            </a:r>
            <a:r>
              <a:rPr lang="en-US" altLang="zh-CN" dirty="0"/>
              <a:t>pageup  pagedown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行首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home 0</a:t>
            </a:r>
            <a:r>
              <a:rPr lang="zh-CN" altLang="en-US" dirty="0">
                <a:solidFill>
                  <a:schemeClr val="tx1"/>
                </a:solidFill>
              </a:rPr>
              <a:t>）  行尾（</a:t>
            </a:r>
            <a:r>
              <a:rPr lang="en-US" altLang="zh-CN" dirty="0">
                <a:solidFill>
                  <a:schemeClr val="tx1"/>
                </a:solidFill>
              </a:rPr>
              <a:t>end $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AD2B26"/>
                </a:solidFill>
              </a:rPr>
              <a:t>跳</a:t>
            </a:r>
            <a:r>
              <a:rPr lang="zh-CN" altLang="en-US" dirty="0">
                <a:solidFill>
                  <a:srgbClr val="AD2B26"/>
                </a:solidFill>
              </a:rPr>
              <a:t>到文件的最后一行  </a:t>
            </a:r>
            <a:r>
              <a:rPr lang="en-US" altLang="zh-CN" dirty="0">
                <a:solidFill>
                  <a:srgbClr val="AD2B26"/>
                </a:solidFill>
              </a:rPr>
              <a:t>G</a:t>
            </a:r>
          </a:p>
          <a:p>
            <a:r>
              <a:rPr lang="zh-CN" altLang="en-US" dirty="0" smtClean="0"/>
              <a:t>跳</a:t>
            </a:r>
            <a:r>
              <a:rPr lang="zh-CN" altLang="en-US" dirty="0"/>
              <a:t>到文件的第一行  </a:t>
            </a:r>
            <a:r>
              <a:rPr lang="en-US" altLang="zh-CN" dirty="0"/>
              <a:t>gg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 smtClean="0"/>
              <a:t>编辑器常用命令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光标移动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05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操作系统（</a:t>
            </a:r>
            <a:r>
              <a:rPr lang="en-US" altLang="zh-CN" dirty="0"/>
              <a:t>operating system</a:t>
            </a:r>
            <a:r>
              <a:rPr lang="zh-CN" altLang="en-US" dirty="0"/>
              <a:t>，简称</a:t>
            </a:r>
            <a:r>
              <a:rPr lang="en-US" altLang="zh-CN" dirty="0"/>
              <a:t>OS</a:t>
            </a:r>
            <a:r>
              <a:rPr lang="zh-CN" altLang="en-US" dirty="0"/>
              <a:t>）是</a:t>
            </a:r>
            <a:r>
              <a:rPr lang="zh-CN" altLang="en-US" dirty="0">
                <a:solidFill>
                  <a:srgbClr val="92D050"/>
                </a:solidFill>
              </a:rPr>
              <a:t>管理计算机硬件与软件资源</a:t>
            </a:r>
            <a:r>
              <a:rPr lang="zh-CN" altLang="en-US" dirty="0"/>
              <a:t>的计算机程序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没有操作系统的机器称之为</a:t>
            </a:r>
            <a:r>
              <a:rPr lang="zh-CN" altLang="en-US" dirty="0" smtClean="0">
                <a:solidFill>
                  <a:srgbClr val="C00000"/>
                </a:solidFill>
              </a:rPr>
              <a:t>裸机</a:t>
            </a:r>
            <a:r>
              <a:rPr lang="zh-CN" altLang="en-US" dirty="0" smtClean="0"/>
              <a:t>，不管是开发还是使用都十分不便。</a:t>
            </a:r>
            <a:endParaRPr lang="en-US" altLang="zh-CN" dirty="0" smtClean="0"/>
          </a:p>
          <a:p>
            <a:r>
              <a:rPr lang="zh-CN" altLang="en-US" dirty="0" smtClean="0"/>
              <a:t>操作系统</a:t>
            </a:r>
            <a:r>
              <a:rPr lang="zh-CN" altLang="en-US" dirty="0"/>
              <a:t>需要处理如管理与配置内存、决定系统资源供需的优先次序、控制输入设备与输出设备、操作网络与管理文件系统等基本事务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操作系统</a:t>
            </a:r>
            <a:r>
              <a:rPr lang="zh-CN" altLang="en-US" dirty="0"/>
              <a:t>也提供一个让</a:t>
            </a:r>
            <a:r>
              <a:rPr lang="zh-CN" altLang="en-US" dirty="0">
                <a:solidFill>
                  <a:srgbClr val="92D050"/>
                </a:solidFill>
              </a:rPr>
              <a:t>用户与系统交互的操作界面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625155" y="3101788"/>
            <a:ext cx="3360420" cy="33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复制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yy  </a:t>
            </a:r>
            <a:r>
              <a:rPr lang="zh-CN" altLang="en-US" dirty="0" smtClean="0">
                <a:solidFill>
                  <a:srgbClr val="C00000"/>
                </a:solidFill>
              </a:rPr>
              <a:t>复制光标当前所在行内容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	nyy </a:t>
            </a:r>
            <a:r>
              <a:rPr lang="zh-CN" altLang="en-US" dirty="0"/>
              <a:t>复制当前行往下</a:t>
            </a:r>
            <a:r>
              <a:rPr lang="en-US" altLang="zh-CN" dirty="0"/>
              <a:t>n</a:t>
            </a:r>
            <a:r>
              <a:rPr lang="zh-CN" altLang="en-US" dirty="0" smtClean="0"/>
              <a:t>行</a:t>
            </a:r>
            <a:endParaRPr lang="zh-CN" altLang="en-US" dirty="0"/>
          </a:p>
          <a:p>
            <a:r>
              <a:rPr lang="zh-CN" altLang="en-US" dirty="0" smtClean="0"/>
              <a:t>粘贴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p </a:t>
            </a:r>
            <a:r>
              <a:rPr lang="zh-CN" altLang="en-US" dirty="0" smtClean="0">
                <a:solidFill>
                  <a:srgbClr val="C00000"/>
                </a:solidFill>
              </a:rPr>
              <a:t>当前行的下一行粘贴</a:t>
            </a:r>
          </a:p>
          <a:p>
            <a:pPr marL="0" indent="0">
              <a:buNone/>
            </a:pPr>
            <a:r>
              <a:rPr lang="en-US" altLang="zh-CN" dirty="0" smtClean="0"/>
              <a:t>	P </a:t>
            </a:r>
            <a:r>
              <a:rPr lang="zh-CN" altLang="en-US" dirty="0" smtClean="0"/>
              <a:t>当前行的上一行粘贴</a:t>
            </a:r>
          </a:p>
          <a:p>
            <a:pPr marL="0" indent="0">
              <a:buNone/>
            </a:pPr>
            <a:r>
              <a:rPr lang="zh-CN" altLang="en-US" dirty="0" smtClean="0"/>
              <a:t>注意</a:t>
            </a:r>
            <a:r>
              <a:rPr lang="zh-CN" altLang="en-US" dirty="0"/>
              <a:t>：</a:t>
            </a:r>
            <a:r>
              <a:rPr lang="zh-CN" altLang="en-US" dirty="0" smtClean="0"/>
              <a:t>使用</a:t>
            </a:r>
            <a:r>
              <a:rPr lang="zh-CN" altLang="en-US" dirty="0"/>
              <a:t>鼠标从</a:t>
            </a:r>
            <a:r>
              <a:rPr lang="en-US" altLang="zh-CN" dirty="0"/>
              <a:t>window</a:t>
            </a:r>
            <a:r>
              <a:rPr lang="zh-CN" altLang="en-US" dirty="0"/>
              <a:t>或者其他地方复制内容到</a:t>
            </a:r>
            <a:r>
              <a:rPr lang="en-US" altLang="zh-CN" dirty="0"/>
              <a:t>vim</a:t>
            </a:r>
            <a:r>
              <a:rPr lang="zh-CN" altLang="en-US" dirty="0"/>
              <a:t>编辑器</a:t>
            </a:r>
            <a:r>
              <a:rPr lang="zh-CN" altLang="en-US" dirty="0" smtClean="0"/>
              <a:t>粘贴，</a:t>
            </a:r>
            <a:r>
              <a:rPr lang="zh-CN" altLang="en-US" dirty="0" smtClean="0">
                <a:solidFill>
                  <a:srgbClr val="C00000"/>
                </a:solidFill>
              </a:rPr>
              <a:t>一定</a:t>
            </a:r>
            <a:r>
              <a:rPr lang="zh-CN" altLang="en-US" dirty="0">
                <a:solidFill>
                  <a:srgbClr val="C00000"/>
                </a:solidFill>
              </a:rPr>
              <a:t>一定要在输入模式下</a:t>
            </a:r>
            <a:r>
              <a:rPr lang="zh-CN" altLang="en-US" dirty="0" smtClean="0">
                <a:solidFill>
                  <a:srgbClr val="C00000"/>
                </a:solidFill>
              </a:rPr>
              <a:t>进行，否则</a:t>
            </a:r>
            <a:r>
              <a:rPr lang="zh-CN" altLang="en-US" dirty="0">
                <a:solidFill>
                  <a:srgbClr val="C00000"/>
                </a:solidFill>
              </a:rPr>
              <a:t>数据会有丢失的风险</a:t>
            </a:r>
            <a:r>
              <a:rPr lang="zh-CN" altLang="en-US" dirty="0"/>
              <a:t>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 smtClean="0"/>
              <a:t>编辑器常用命令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复制粘贴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998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搜索</a:t>
            </a: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待搜索的</a:t>
            </a:r>
            <a:r>
              <a:rPr lang="zh-CN" altLang="en-US" dirty="0" smtClean="0">
                <a:solidFill>
                  <a:srgbClr val="C00000"/>
                </a:solidFill>
              </a:rPr>
              <a:t>内容</a:t>
            </a:r>
            <a:r>
              <a:rPr lang="zh-CN" altLang="en-US" dirty="0" smtClean="0"/>
              <a:t>，回车</a:t>
            </a:r>
            <a:r>
              <a:rPr lang="zh-CN" altLang="en-US" dirty="0"/>
              <a:t>进行</a:t>
            </a:r>
            <a:r>
              <a:rPr lang="zh-CN" altLang="en-US" dirty="0" smtClean="0"/>
              <a:t>搜索，搜索</a:t>
            </a:r>
            <a:r>
              <a:rPr lang="zh-CN" altLang="en-US" dirty="0"/>
              <a:t>到的</a:t>
            </a:r>
            <a:r>
              <a:rPr lang="zh-CN" altLang="en-US" dirty="0" smtClean="0"/>
              <a:t>结果会高亮</a:t>
            </a:r>
            <a:r>
              <a:rPr lang="zh-CN" altLang="en-US" dirty="0"/>
              <a:t>显示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跳转到下一个搜索到的</a:t>
            </a:r>
            <a:r>
              <a:rPr lang="zh-CN" altLang="en-US" dirty="0" smtClean="0">
                <a:solidFill>
                  <a:srgbClr val="C00000"/>
                </a:solidFill>
              </a:rPr>
              <a:t>内容，</a:t>
            </a:r>
            <a:r>
              <a:rPr lang="en-US" altLang="zh-CN" dirty="0" smtClean="0">
                <a:solidFill>
                  <a:srgbClr val="C00000"/>
                </a:solidFill>
              </a:rPr>
              <a:t>N</a:t>
            </a:r>
            <a:r>
              <a:rPr lang="zh-CN" altLang="en-US" dirty="0">
                <a:solidFill>
                  <a:srgbClr val="C00000"/>
                </a:solidFill>
              </a:rPr>
              <a:t>跳转上一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	:noh </a:t>
            </a:r>
            <a:r>
              <a:rPr lang="zh-CN" altLang="en-US" dirty="0" smtClean="0"/>
              <a:t>清除</a:t>
            </a:r>
            <a:r>
              <a:rPr lang="zh-CN" altLang="en-US" dirty="0"/>
              <a:t>搜索匹配之后的高亮</a:t>
            </a:r>
            <a:r>
              <a:rPr lang="zh-CN" altLang="en-US" dirty="0" smtClean="0"/>
              <a:t>显示</a:t>
            </a:r>
            <a:endParaRPr lang="en-US" altLang="zh-CN" dirty="0"/>
          </a:p>
          <a:p>
            <a:r>
              <a:rPr lang="zh-CN" altLang="en-US" dirty="0" smtClean="0"/>
              <a:t>替换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	:</a:t>
            </a:r>
            <a:r>
              <a:rPr lang="en-US" altLang="zh-CN" dirty="0"/>
              <a:t>2,4s/</a:t>
            </a:r>
            <a:r>
              <a:rPr lang="zh-CN" altLang="en-US" dirty="0"/>
              <a:t>原内容</a:t>
            </a:r>
            <a:r>
              <a:rPr lang="en-US" altLang="zh-CN" dirty="0"/>
              <a:t>/</a:t>
            </a:r>
            <a:r>
              <a:rPr lang="zh-CN" altLang="en-US" dirty="0"/>
              <a:t>替换内容</a:t>
            </a:r>
            <a:r>
              <a:rPr lang="en-US" altLang="zh-CN" dirty="0"/>
              <a:t>/gc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没有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zh-CN" altLang="en-US" dirty="0" smtClean="0"/>
              <a:t>时候，替换</a:t>
            </a:r>
            <a:r>
              <a:rPr lang="zh-CN" altLang="en-US" dirty="0"/>
              <a:t>每一行匹配的到的第一</a:t>
            </a:r>
            <a:r>
              <a:rPr lang="zh-CN" altLang="en-US" dirty="0" smtClean="0"/>
              <a:t>个。</a:t>
            </a:r>
            <a:r>
              <a:rPr lang="en-US" altLang="zh-CN" dirty="0" smtClean="0"/>
              <a:t>g</a:t>
            </a:r>
            <a:r>
              <a:rPr lang="zh-CN" altLang="en-US" dirty="0"/>
              <a:t>表示替换这一行的所有匹配到的</a:t>
            </a:r>
          </a:p>
          <a:p>
            <a:pPr marL="0" indent="0">
              <a:buNone/>
            </a:pPr>
            <a:r>
              <a:rPr lang="en-US" altLang="zh-CN" dirty="0" smtClean="0"/>
              <a:t>	c</a:t>
            </a:r>
            <a:r>
              <a:rPr lang="zh-CN" altLang="en-US" dirty="0"/>
              <a:t>表示替换前给用户提示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注意：如果</a:t>
            </a:r>
            <a:r>
              <a:rPr lang="zh-CN" altLang="en-US" dirty="0"/>
              <a:t>需要进行全局替换 所谓第一行到最后一行</a:t>
            </a:r>
          </a:p>
          <a:p>
            <a:pPr marL="0" indent="0">
              <a:buNone/>
            </a:pPr>
            <a:r>
              <a:rPr lang="en-US" altLang="zh-CN" dirty="0" smtClean="0"/>
              <a:t>	:</a:t>
            </a:r>
            <a:r>
              <a:rPr lang="en-US" altLang="zh-CN" dirty="0"/>
              <a:t>1,$s/</a:t>
            </a:r>
            <a:r>
              <a:rPr lang="zh-CN" altLang="en-US" dirty="0"/>
              <a:t>原内容</a:t>
            </a:r>
            <a:r>
              <a:rPr lang="en-US" altLang="zh-CN" dirty="0"/>
              <a:t>/</a:t>
            </a:r>
            <a:r>
              <a:rPr lang="zh-CN" altLang="en-US" dirty="0"/>
              <a:t>替换内容</a:t>
            </a:r>
            <a:r>
              <a:rPr lang="en-US" altLang="zh-CN" dirty="0"/>
              <a:t>/gc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:%</a:t>
            </a:r>
            <a:r>
              <a:rPr lang="en-US" altLang="zh-CN" dirty="0">
                <a:solidFill>
                  <a:srgbClr val="C00000"/>
                </a:solidFill>
              </a:rPr>
              <a:t>s/</a:t>
            </a:r>
            <a:r>
              <a:rPr lang="zh-CN" altLang="en-US" dirty="0">
                <a:solidFill>
                  <a:srgbClr val="C00000"/>
                </a:solidFill>
              </a:rPr>
              <a:t>原内容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替换内容</a:t>
            </a:r>
            <a:r>
              <a:rPr lang="en-US" altLang="zh-CN" dirty="0">
                <a:solidFill>
                  <a:srgbClr val="C00000"/>
                </a:solidFill>
              </a:rPr>
              <a:t>/gc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 smtClean="0"/>
              <a:t>编辑器常用命令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搜索替换（在命令模式下使用）</a:t>
            </a:r>
          </a:p>
        </p:txBody>
      </p:sp>
    </p:spTree>
    <p:extLst>
      <p:ext uri="{BB962C8B-B14F-4D97-AF65-F5344CB8AC3E}">
        <p14:creationId xmlns:p14="http://schemas.microsoft.com/office/powerpoint/2010/main" val="1778275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删除</a:t>
            </a:r>
            <a:r>
              <a:rPr lang="zh-CN" altLang="en-US" dirty="0"/>
              <a:t>命令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dd  </a:t>
            </a:r>
            <a:r>
              <a:rPr lang="zh-CN" altLang="en-US" dirty="0" smtClean="0">
                <a:solidFill>
                  <a:srgbClr val="C00000"/>
                </a:solidFill>
              </a:rPr>
              <a:t>删除光标所在当前行内容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	ndd </a:t>
            </a:r>
            <a:r>
              <a:rPr lang="zh-CN" altLang="en-US" dirty="0"/>
              <a:t>删除当前行往下</a:t>
            </a:r>
            <a:r>
              <a:rPr lang="en-US" altLang="zh-CN" dirty="0"/>
              <a:t>n</a:t>
            </a:r>
            <a:r>
              <a:rPr lang="zh-CN" altLang="en-US" dirty="0" smtClean="0"/>
              <a:t>行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 smtClean="0"/>
              <a:t>撤销</a:t>
            </a:r>
            <a:r>
              <a:rPr lang="zh-CN" altLang="en-US" dirty="0"/>
              <a:t>、反撤销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C00000"/>
                </a:solidFill>
              </a:rPr>
              <a:t>u </a:t>
            </a:r>
            <a:r>
              <a:rPr lang="zh-CN" altLang="en-US" dirty="0">
                <a:solidFill>
                  <a:srgbClr val="C00000"/>
                </a:solidFill>
              </a:rPr>
              <a:t>撤销上一步的</a:t>
            </a:r>
            <a:r>
              <a:rPr lang="zh-CN" altLang="en-US" dirty="0" smtClean="0">
                <a:solidFill>
                  <a:srgbClr val="C00000"/>
                </a:solidFill>
              </a:rPr>
              <a:t>操作（</a:t>
            </a:r>
            <a:r>
              <a:rPr lang="zh-CN" altLang="en-US" dirty="0">
                <a:solidFill>
                  <a:srgbClr val="C00000"/>
                </a:solidFill>
              </a:rPr>
              <a:t>后悔药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ctrl+r</a:t>
            </a:r>
            <a:r>
              <a:rPr lang="en-US" altLang="zh-CN" dirty="0" smtClean="0"/>
              <a:t> </a:t>
            </a:r>
            <a:r>
              <a:rPr lang="zh-CN" altLang="en-US" dirty="0"/>
              <a:t>反撤销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vi/vim</a:t>
            </a:r>
            <a:r>
              <a:rPr lang="zh-CN" altLang="en-US" dirty="0" smtClean="0"/>
              <a:t>编辑器常用命令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删除、撤销操作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691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编辑器介绍、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种工作模式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打开新建文件与异常模式处理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vim</a:t>
            </a:r>
            <a:r>
              <a:rPr lang="zh-CN" altLang="en-US" dirty="0" smtClean="0">
                <a:solidFill>
                  <a:schemeClr val="tx1"/>
                </a:solidFill>
              </a:rPr>
              <a:t>基本操作命令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扩展：</a:t>
            </a:r>
            <a:r>
              <a:rPr lang="en-US" altLang="zh-CN" dirty="0" smtClean="0">
                <a:solidFill>
                  <a:srgbClr val="FF0000"/>
                </a:solidFill>
              </a:rPr>
              <a:t>notepad++ FTP</a:t>
            </a:r>
            <a:r>
              <a:rPr lang="zh-CN" altLang="en-US" dirty="0" smtClean="0">
                <a:solidFill>
                  <a:srgbClr val="FF0000"/>
                </a:solidFill>
              </a:rPr>
              <a:t>插件使用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很多初学者的直观感受是，在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上开发麻烦，主要是命令多，记不住。</a:t>
            </a:r>
            <a:endParaRPr lang="en-US" altLang="zh-CN" dirty="0" smtClean="0"/>
          </a:p>
          <a:p>
            <a:r>
              <a:rPr lang="zh-CN" altLang="en-US" dirty="0" smtClean="0"/>
              <a:t>市面上有很多</a:t>
            </a:r>
            <a:r>
              <a:rPr lang="zh-CN" altLang="en-US" dirty="0" smtClean="0">
                <a:solidFill>
                  <a:srgbClr val="C00000"/>
                </a:solidFill>
              </a:rPr>
              <a:t>支持</a:t>
            </a:r>
            <a:r>
              <a:rPr lang="en-US" altLang="zh-CN" dirty="0" smtClean="0">
                <a:solidFill>
                  <a:srgbClr val="C00000"/>
                </a:solidFill>
              </a:rPr>
              <a:t>FTP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SFTP</a:t>
            </a:r>
            <a:r>
              <a:rPr lang="zh-CN" altLang="en-US" dirty="0" smtClean="0">
                <a:solidFill>
                  <a:srgbClr val="C00000"/>
                </a:solidFill>
              </a:rPr>
              <a:t>协议</a:t>
            </a:r>
            <a:r>
              <a:rPr lang="zh-CN" altLang="en-US" dirty="0" smtClean="0"/>
              <a:t>的软件，可以实现在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平台使用软件远程连接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进行文件的操作。</a:t>
            </a:r>
            <a:endParaRPr lang="en-US" altLang="zh-CN" dirty="0" smtClean="0"/>
          </a:p>
          <a:p>
            <a:r>
              <a:rPr lang="zh-CN" altLang="en-US" dirty="0" smtClean="0"/>
              <a:t>好处：使用鼠标进行可视化操作；且不需要单独记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命令。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notepad++ FTP</a:t>
            </a:r>
            <a:r>
              <a:rPr lang="zh-CN" altLang="en-US" dirty="0"/>
              <a:t>插件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概述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65" y="3250253"/>
            <a:ext cx="3505504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82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插件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插件管理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搜索</a:t>
            </a:r>
            <a:r>
              <a:rPr lang="en-US" altLang="zh-CN" dirty="0" smtClean="0"/>
              <a:t>NppFTP</a:t>
            </a:r>
            <a:r>
              <a:rPr lang="zh-CN" altLang="en-US" dirty="0" smtClean="0"/>
              <a:t>插件</a:t>
            </a:r>
            <a:r>
              <a:rPr lang="en-US" altLang="zh-CN" dirty="0" smtClean="0"/>
              <a:t>--&gt;</a:t>
            </a:r>
            <a:r>
              <a:rPr lang="zh-CN" altLang="en-US" dirty="0" smtClean="0"/>
              <a:t>安装插件重启</a:t>
            </a:r>
            <a:endParaRPr lang="en-US" altLang="zh-CN" dirty="0" smtClean="0"/>
          </a:p>
          <a:p>
            <a:r>
              <a:rPr lang="zh-CN" altLang="en-US" dirty="0" smtClean="0"/>
              <a:t>插件</a:t>
            </a:r>
            <a:r>
              <a:rPr lang="en-US" altLang="zh-CN" dirty="0" smtClean="0"/>
              <a:t>--&gt;NppFTP--&gt;Show NppFTP Window </a:t>
            </a:r>
            <a:r>
              <a:rPr lang="zh-CN" altLang="en-US" dirty="0" smtClean="0"/>
              <a:t>显示插件的窗口（注意</a:t>
            </a:r>
            <a:r>
              <a:rPr lang="en-US" altLang="zh-CN" dirty="0">
                <a:solidFill>
                  <a:srgbClr val="C00000"/>
                </a:solidFill>
              </a:rPr>
              <a:t>NppFTP</a:t>
            </a:r>
            <a:r>
              <a:rPr lang="zh-CN" altLang="en-US" dirty="0" smtClean="0">
                <a:solidFill>
                  <a:srgbClr val="C00000"/>
                </a:solidFill>
              </a:rPr>
              <a:t>窗口贴在边框的右侧</a:t>
            </a:r>
            <a:r>
              <a:rPr lang="zh-CN" altLang="en-US" dirty="0" smtClean="0"/>
              <a:t>，需要自己拖出来）</a:t>
            </a:r>
            <a:endParaRPr lang="en-US" altLang="zh-CN" dirty="0" smtClean="0"/>
          </a:p>
          <a:p>
            <a:r>
              <a:rPr lang="zh-CN" altLang="en-US" dirty="0" smtClean="0"/>
              <a:t>点击</a:t>
            </a:r>
            <a:r>
              <a:rPr lang="en-US" altLang="zh-CN" dirty="0" smtClean="0"/>
              <a:t>settings</a:t>
            </a:r>
            <a:r>
              <a:rPr lang="zh-CN" altLang="en-US" dirty="0" smtClean="0"/>
              <a:t>进行配置，具体如下图所示。（</a:t>
            </a:r>
            <a:r>
              <a:rPr lang="zh-CN" altLang="en-US" dirty="0" smtClean="0">
                <a:solidFill>
                  <a:srgbClr val="C00000"/>
                </a:solidFill>
              </a:rPr>
              <a:t>重点注意</a:t>
            </a:r>
            <a:r>
              <a:rPr lang="en-US" altLang="zh-CN" dirty="0" smtClean="0">
                <a:solidFill>
                  <a:srgbClr val="C00000"/>
                </a:solidFill>
              </a:rPr>
              <a:t>hostname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port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username</a:t>
            </a:r>
            <a:r>
              <a:rPr lang="zh-CN" altLang="en-US" dirty="0" smtClean="0">
                <a:solidFill>
                  <a:srgbClr val="C00000"/>
                </a:solidFill>
              </a:rPr>
              <a:t>、</a:t>
            </a:r>
            <a:r>
              <a:rPr lang="en-US" altLang="zh-CN" dirty="0" smtClean="0">
                <a:solidFill>
                  <a:srgbClr val="C00000"/>
                </a:solidFill>
              </a:rPr>
              <a:t>password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notepad++ FTP</a:t>
            </a:r>
            <a:r>
              <a:rPr lang="zh-CN" altLang="en-US" dirty="0"/>
              <a:t>插件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安装、配置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86" y="3514165"/>
            <a:ext cx="7445385" cy="31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2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：配置好之后，点击连接图标，选中配置信息即可连接。</a:t>
            </a:r>
            <a:endParaRPr lang="en-US" altLang="zh-CN" dirty="0" smtClean="0"/>
          </a:p>
          <a:p>
            <a:r>
              <a:rPr lang="zh-CN" altLang="en-US" dirty="0" smtClean="0"/>
              <a:t>使用鼠标选中操作的目录，使用按钮可以实现上传、下载、</a:t>
            </a:r>
            <a:r>
              <a:rPr lang="zh-CN" altLang="en-US" dirty="0" smtClean="0">
                <a:solidFill>
                  <a:srgbClr val="C00000"/>
                </a:solidFill>
              </a:rPr>
              <a:t>刷新</a:t>
            </a:r>
            <a:r>
              <a:rPr lang="zh-CN" altLang="en-US" dirty="0" smtClean="0"/>
              <a:t>等操作。</a:t>
            </a:r>
            <a:endParaRPr lang="en-US" altLang="zh-CN" dirty="0" smtClean="0"/>
          </a:p>
          <a:p>
            <a:r>
              <a:rPr lang="zh-CN" altLang="en-US" dirty="0" smtClean="0"/>
              <a:t>重点掌握：</a:t>
            </a:r>
            <a:r>
              <a:rPr lang="zh-CN" altLang="en-US" b="1" dirty="0" smtClean="0">
                <a:solidFill>
                  <a:srgbClr val="C00000"/>
                </a:solidFill>
              </a:rPr>
              <a:t>鼠标双击文件，即可本地打开文件进行编辑，保存之后，本地内容自动同步至</a:t>
            </a:r>
            <a:r>
              <a:rPr lang="en-US" altLang="zh-CN" b="1" dirty="0" smtClean="0">
                <a:solidFill>
                  <a:srgbClr val="C00000"/>
                </a:solidFill>
              </a:rPr>
              <a:t>Linux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notepad++ FTP</a:t>
            </a:r>
            <a:r>
              <a:rPr lang="zh-CN" altLang="en-US" dirty="0"/>
              <a:t>插件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35" y="3986324"/>
            <a:ext cx="2850127" cy="128789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82" y="3513843"/>
            <a:ext cx="2461473" cy="176037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7599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操作系统概述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操作系统</a:t>
            </a:r>
            <a:endParaRPr lang="en-US" altLang="zh-CN" dirty="0"/>
          </a:p>
          <a:p>
            <a:r>
              <a:rPr lang="en-US" altLang="zh-CN" dirty="0"/>
              <a:t>VMwareWorkstation</a:t>
            </a:r>
            <a:r>
              <a:rPr lang="zh-CN" altLang="en-US" dirty="0"/>
              <a:t>虚拟机使用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常用基础命令</a:t>
            </a:r>
            <a:endParaRPr lang="en-US" altLang="zh-CN" dirty="0"/>
          </a:p>
          <a:p>
            <a:r>
              <a:rPr lang="en-US" altLang="zh-CN" dirty="0"/>
              <a:t>vi/vim</a:t>
            </a:r>
            <a:r>
              <a:rPr lang="zh-CN" altLang="en-US" dirty="0"/>
              <a:t>文本编辑</a:t>
            </a:r>
            <a:r>
              <a:rPr lang="zh-CN" altLang="en-US" dirty="0" smtClean="0"/>
              <a:t>器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Linux_01_</a:t>
            </a:r>
            <a:r>
              <a:rPr lang="zh-CN" altLang="en-US" b="0" dirty="0"/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了解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发展、系统安装配置</a:t>
            </a:r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原理机制、远程文件上传下载</a:t>
            </a:r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常用操作命令使用</a:t>
            </a:r>
            <a:endParaRPr kumimoji="1" lang="en-US" altLang="zh-CN" dirty="0"/>
          </a:p>
          <a:p>
            <a:r>
              <a:rPr kumimoji="1" lang="zh-CN" altLang="en-US" dirty="0"/>
              <a:t>掌握</a:t>
            </a:r>
            <a:r>
              <a:rPr kumimoji="1" lang="en-US" altLang="zh-CN" dirty="0"/>
              <a:t>vim</a:t>
            </a:r>
            <a:r>
              <a:rPr kumimoji="1" lang="zh-CN" altLang="en-US" dirty="0"/>
              <a:t>编辑器基础</a:t>
            </a:r>
            <a:r>
              <a:rPr kumimoji="1" lang="zh-CN" altLang="en-US" dirty="0" smtClean="0"/>
              <a:t>使用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="" xmlns:a16="http://schemas.microsoft.com/office/drawing/2014/main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Linux_01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_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基础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操作系统发展至今，种类繁多，可以根据应用的不同领域进行</a:t>
            </a:r>
            <a:r>
              <a:rPr lang="zh-CN" altLang="en-US" dirty="0" smtClean="0"/>
              <a:t>划分：</a:t>
            </a:r>
            <a:endParaRPr lang="en-US" altLang="zh-CN" dirty="0" smtClean="0"/>
          </a:p>
          <a:p>
            <a:r>
              <a:rPr lang="zh-CN" altLang="en-US" dirty="0" smtClean="0"/>
              <a:t>桌面操作系统</a:t>
            </a:r>
            <a:endParaRPr lang="en-US" altLang="zh-CN" dirty="0" smtClean="0"/>
          </a:p>
          <a:p>
            <a:r>
              <a:rPr lang="zh-CN" altLang="en-US" dirty="0" smtClean="0"/>
              <a:t>服务器操作系统</a:t>
            </a:r>
            <a:endParaRPr lang="en-US" altLang="zh-CN" dirty="0" smtClean="0"/>
          </a:p>
          <a:p>
            <a:r>
              <a:rPr lang="zh-CN" altLang="en-US" dirty="0" smtClean="0"/>
              <a:t>嵌入式操作系统</a:t>
            </a:r>
            <a:endParaRPr lang="en-US" altLang="zh-CN" dirty="0" smtClean="0"/>
          </a:p>
          <a:p>
            <a:r>
              <a:rPr lang="zh-CN" altLang="en-US" dirty="0" smtClean="0"/>
              <a:t>移动</a:t>
            </a:r>
            <a:r>
              <a:rPr lang="zh-CN" altLang="en-US" dirty="0"/>
              <a:t>设备操作系统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07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10472</TotalTime>
  <Words>4043</Words>
  <Application>Microsoft Office PowerPoint</Application>
  <PresentationFormat>宽屏</PresentationFormat>
  <Paragraphs>514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89</vt:i4>
      </vt:variant>
    </vt:vector>
  </HeadingPairs>
  <TitlesOfParts>
    <vt:vector size="111" baseType="lpstr">
      <vt:lpstr>Alibaba PuHuiTi B</vt:lpstr>
      <vt:lpstr>Alibaba PuHuiTi M</vt:lpstr>
      <vt:lpstr>Alibaba PuHuiTi R</vt:lpstr>
      <vt:lpstr>Arial Unicode MS</vt:lpstr>
      <vt:lpstr>JetBrains Mono</vt:lpstr>
      <vt:lpstr>阿里巴巴普惠体</vt:lpstr>
      <vt:lpstr>等线</vt:lpstr>
      <vt:lpstr>黑体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Linux_01_基础</vt:lpstr>
      <vt:lpstr>PowerPoint 演示文稿</vt:lpstr>
      <vt:lpstr>PowerPoint 演示文稿</vt:lpstr>
      <vt:lpstr>操作系统概述</vt:lpstr>
      <vt:lpstr>PowerPoint 演示文稿</vt:lpstr>
      <vt:lpstr>计算机原理</vt:lpstr>
      <vt:lpstr>计算机原理</vt:lpstr>
      <vt:lpstr>操作系统</vt:lpstr>
      <vt:lpstr>操作系统</vt:lpstr>
      <vt:lpstr>操作系统</vt:lpstr>
      <vt:lpstr>操作系统</vt:lpstr>
      <vt:lpstr>操作系统</vt:lpstr>
      <vt:lpstr>操作系统</vt:lpstr>
      <vt:lpstr>Linux操作系统</vt:lpstr>
      <vt:lpstr>PowerPoint 演示文稿</vt:lpstr>
      <vt:lpstr>Linux操作系统</vt:lpstr>
      <vt:lpstr>Linux操作系统</vt:lpstr>
      <vt:lpstr>Linux操作系统</vt:lpstr>
      <vt:lpstr>VMwareWorkstation虚拟机使用</vt:lpstr>
      <vt:lpstr>PowerPoint 演示文稿</vt:lpstr>
      <vt:lpstr>如何组建局域网？</vt:lpstr>
      <vt:lpstr>如何组建局域网</vt:lpstr>
      <vt:lpstr>如何组建局域网</vt:lpstr>
      <vt:lpstr>PowerPoint 演示文稿</vt:lpstr>
      <vt:lpstr>了解VMware虚拟组件</vt:lpstr>
      <vt:lpstr>了解VMware虚拟组件</vt:lpstr>
      <vt:lpstr>了解VMware虚拟组件</vt:lpstr>
      <vt:lpstr>了解VMware虚拟组件</vt:lpstr>
      <vt:lpstr>PowerPoint 演示文稿</vt:lpstr>
      <vt:lpstr>VMware NAT网络模式</vt:lpstr>
      <vt:lpstr>VMware NAT网络模式</vt:lpstr>
      <vt:lpstr>VMware NAT网络模式</vt:lpstr>
      <vt:lpstr>PowerPoint 演示文稿</vt:lpstr>
      <vt:lpstr>VMware安装Centos7</vt:lpstr>
      <vt:lpstr>PowerPoint 演示文稿</vt:lpstr>
      <vt:lpstr>SSH协议与远程访问Linux</vt:lpstr>
      <vt:lpstr>SSH协议与远程访问Linux</vt:lpstr>
      <vt:lpstr>SSH协议与远程访问Linux</vt:lpstr>
      <vt:lpstr>PowerPoint 演示文稿</vt:lpstr>
      <vt:lpstr>Linux远程文件上传下载</vt:lpstr>
      <vt:lpstr>Linux远程文件上传下载</vt:lpstr>
      <vt:lpstr>Linux远程文件上传下载</vt:lpstr>
      <vt:lpstr>Linux常用基础命令</vt:lpstr>
      <vt:lpstr>PowerPoint 演示文稿</vt:lpstr>
      <vt:lpstr>Linux文件系统</vt:lpstr>
      <vt:lpstr>Linux文件系统</vt:lpstr>
      <vt:lpstr>Linux文件系统</vt:lpstr>
      <vt:lpstr>Linux文件系统</vt:lpstr>
      <vt:lpstr>Linux文件系统</vt:lpstr>
      <vt:lpstr>PowerPoint 演示文稿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Linux常见操作命令</vt:lpstr>
      <vt:lpstr>vi/vim文本编辑器</vt:lpstr>
      <vt:lpstr>PowerPoint 演示文稿</vt:lpstr>
      <vt:lpstr>vi/vim编辑器</vt:lpstr>
      <vt:lpstr>vi/vim编辑器</vt:lpstr>
      <vt:lpstr>vi/vim编辑器</vt:lpstr>
      <vt:lpstr>vi/vim编辑器</vt:lpstr>
      <vt:lpstr>vi/vim编辑器工作模式</vt:lpstr>
      <vt:lpstr>PowerPoint 演示文稿</vt:lpstr>
      <vt:lpstr>vi/vim编辑器</vt:lpstr>
      <vt:lpstr>vi/vim编辑器</vt:lpstr>
      <vt:lpstr>PowerPoint 演示文稿</vt:lpstr>
      <vt:lpstr>vi/vim编辑器常用命令</vt:lpstr>
      <vt:lpstr>vi/vim编辑器常用命令</vt:lpstr>
      <vt:lpstr>vi/vim编辑器常用命令</vt:lpstr>
      <vt:lpstr>vi/vim编辑器常用命令</vt:lpstr>
      <vt:lpstr>PowerPoint 演示文稿</vt:lpstr>
      <vt:lpstr>notepad++ FTP插件使用</vt:lpstr>
      <vt:lpstr>notepad++ FTP插件使用</vt:lpstr>
      <vt:lpstr>notepad++ FTP插件使用</vt:lpstr>
      <vt:lpstr>Linux_01_基础</vt:lpstr>
      <vt:lpstr>Linux_01_基础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2036</cp:revision>
  <dcterms:created xsi:type="dcterms:W3CDTF">2020-03-31T02:23:27Z</dcterms:created>
  <dcterms:modified xsi:type="dcterms:W3CDTF">2021-12-15T07:56:54Z</dcterms:modified>
</cp:coreProperties>
</file>